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4"/>
  </p:notesMasterIdLst>
  <p:sldIdLst>
    <p:sldId id="439" r:id="rId3"/>
    <p:sldId id="262" r:id="rId4"/>
    <p:sldId id="511" r:id="rId5"/>
    <p:sldId id="479" r:id="rId6"/>
    <p:sldId id="260" r:id="rId7"/>
    <p:sldId id="446" r:id="rId8"/>
    <p:sldId id="379" r:id="rId9"/>
    <p:sldId id="491" r:id="rId10"/>
    <p:sldId id="382" r:id="rId11"/>
    <p:sldId id="383" r:id="rId12"/>
    <p:sldId id="490" r:id="rId13"/>
    <p:sldId id="306" r:id="rId14"/>
    <p:sldId id="303" r:id="rId15"/>
    <p:sldId id="413" r:id="rId16"/>
    <p:sldId id="461" r:id="rId17"/>
    <p:sldId id="373" r:id="rId18"/>
    <p:sldId id="415" r:id="rId19"/>
    <p:sldId id="417" r:id="rId20"/>
    <p:sldId id="418" r:id="rId21"/>
    <p:sldId id="376" r:id="rId22"/>
    <p:sldId id="374" r:id="rId23"/>
    <p:sldId id="375" r:id="rId24"/>
    <p:sldId id="410" r:id="rId25"/>
    <p:sldId id="409" r:id="rId26"/>
    <p:sldId id="411" r:id="rId27"/>
    <p:sldId id="420" r:id="rId28"/>
    <p:sldId id="331" r:id="rId29"/>
    <p:sldId id="492" r:id="rId30"/>
    <p:sldId id="463" r:id="rId31"/>
    <p:sldId id="329" r:id="rId32"/>
    <p:sldId id="328" r:id="rId33"/>
    <p:sldId id="464" r:id="rId34"/>
    <p:sldId id="476" r:id="rId35"/>
    <p:sldId id="475" r:id="rId36"/>
    <p:sldId id="465" r:id="rId37"/>
    <p:sldId id="466" r:id="rId38"/>
    <p:sldId id="480" r:id="rId39"/>
    <p:sldId id="481" r:id="rId40"/>
    <p:sldId id="468" r:id="rId41"/>
    <p:sldId id="469" r:id="rId42"/>
    <p:sldId id="470" r:id="rId43"/>
    <p:sldId id="471" r:id="rId44"/>
    <p:sldId id="477" r:id="rId45"/>
    <p:sldId id="494" r:id="rId46"/>
    <p:sldId id="495" r:id="rId47"/>
    <p:sldId id="496" r:id="rId48"/>
    <p:sldId id="497" r:id="rId49"/>
    <p:sldId id="486" r:id="rId50"/>
    <p:sldId id="478" r:id="rId51"/>
    <p:sldId id="483" r:id="rId52"/>
    <p:sldId id="507" r:id="rId53"/>
    <p:sldId id="499" r:id="rId54"/>
    <p:sldId id="509" r:id="rId55"/>
    <p:sldId id="500" r:id="rId56"/>
    <p:sldId id="501" r:id="rId57"/>
    <p:sldId id="503" r:id="rId58"/>
    <p:sldId id="505" r:id="rId59"/>
    <p:sldId id="506" r:id="rId60"/>
    <p:sldId id="508" r:id="rId61"/>
    <p:sldId id="510" r:id="rId62"/>
    <p:sldId id="485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45"/>
    <a:srgbClr val="36B7B4"/>
    <a:srgbClr val="122B39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5F04E2-8BE8-7542-AEEF-E501D71278B2}" v="60" dt="2024-09-20T15:59:54.8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92" autoAdjust="0"/>
    <p:restoredTop sz="83680" autoAdjust="0"/>
  </p:normalViewPr>
  <p:slideViewPr>
    <p:cSldViewPr snapToGrid="0">
      <p:cViewPr>
        <p:scale>
          <a:sx n="54" d="100"/>
          <a:sy n="54" d="100"/>
        </p:scale>
        <p:origin x="888" y="3048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Annual Interest on UK debt (£</a:t>
            </a:r>
            <a:r>
              <a:rPr lang="en-GB" sz="2000" b="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bn</a:t>
            </a:r>
            <a:r>
              <a:rPr lang="en-GB" sz="20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07-4403-8994-FD646046ECC0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07-4403-8994-FD646046ECC0}"/>
              </c:ext>
            </c:extLst>
          </c:dPt>
          <c:dPt>
            <c:idx val="6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A07-4403-8994-FD646046ECC0}"/>
              </c:ext>
            </c:extLst>
          </c:dPt>
          <c:dPt>
            <c:idx val="7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A07-4403-8994-FD646046ECC0}"/>
              </c:ext>
            </c:extLst>
          </c:dPt>
          <c:dPt>
            <c:idx val="8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A07-4403-8994-FD646046ECC0}"/>
              </c:ext>
            </c:extLst>
          </c:dPt>
          <c:dPt>
            <c:idx val="9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A07-4403-8994-FD646046ECC0}"/>
              </c:ext>
            </c:extLst>
          </c:dPt>
          <c:cat>
            <c:strRef>
              <c:f>'debt interest '!$B$21:$B$30</c:f>
              <c:strCache>
                <c:ptCount val="10"/>
                <c:pt idx="0">
                  <c:v>2013-14</c:v>
                </c:pt>
                <c:pt idx="1">
                  <c:v>2014-15</c:v>
                </c:pt>
                <c:pt idx="2">
                  <c:v>2015-16</c:v>
                </c:pt>
                <c:pt idx="3">
                  <c:v>2016-17</c:v>
                </c:pt>
                <c:pt idx="4">
                  <c:v>2017-18</c:v>
                </c:pt>
                <c:pt idx="5">
                  <c:v>2018-19</c:v>
                </c:pt>
                <c:pt idx="6">
                  <c:v>2019-20</c:v>
                </c:pt>
                <c:pt idx="7">
                  <c:v>2020-21</c:v>
                </c:pt>
                <c:pt idx="8">
                  <c:v>2021-22</c:v>
                </c:pt>
                <c:pt idx="9">
                  <c:v>2022-23</c:v>
                </c:pt>
              </c:strCache>
            </c:strRef>
          </c:cat>
          <c:val>
            <c:numRef>
              <c:f>'debt interest '!$C$21:$C$30</c:f>
              <c:numCache>
                <c:formatCode>0.0</c:formatCode>
                <c:ptCount val="10"/>
                <c:pt idx="0">
                  <c:v>36.231999999999999</c:v>
                </c:pt>
                <c:pt idx="1">
                  <c:v>32.972999999999999</c:v>
                </c:pt>
                <c:pt idx="2">
                  <c:v>33.423000000000002</c:v>
                </c:pt>
                <c:pt idx="3">
                  <c:v>35.503999999999998</c:v>
                </c:pt>
                <c:pt idx="4">
                  <c:v>41.482999999999997</c:v>
                </c:pt>
                <c:pt idx="5">
                  <c:v>41.631824549677503</c:v>
                </c:pt>
                <c:pt idx="6">
                  <c:v>42.202106560741463</c:v>
                </c:pt>
                <c:pt idx="7">
                  <c:v>43.033402108525216</c:v>
                </c:pt>
                <c:pt idx="8">
                  <c:v>44.918425410632345</c:v>
                </c:pt>
                <c:pt idx="9">
                  <c:v>46.73117529573495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A07-4403-8994-FD646046E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539626808"/>
        <c:axId val="539627464"/>
      </c:barChart>
      <c:catAx>
        <c:axId val="539626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39627464"/>
        <c:crosses val="autoZero"/>
        <c:auto val="1"/>
        <c:lblAlgn val="ctr"/>
        <c:lblOffset val="100"/>
        <c:noMultiLvlLbl val="0"/>
      </c:catAx>
      <c:valAx>
        <c:axId val="539627464"/>
        <c:scaling>
          <c:orientation val="minMax"/>
          <c:max val="46"/>
          <c:min val="32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39626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92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Annual Interest on UK debt (£</a:t>
            </a:r>
            <a:r>
              <a:rPr lang="en-GB" sz="2000" b="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bn</a:t>
            </a:r>
            <a:r>
              <a:rPr lang="en-GB" sz="20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07-4403-8994-FD646046ECC0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07-4403-8994-FD646046ECC0}"/>
              </c:ext>
            </c:extLst>
          </c:dPt>
          <c:dPt>
            <c:idx val="6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A07-4403-8994-FD646046ECC0}"/>
              </c:ext>
            </c:extLst>
          </c:dPt>
          <c:dPt>
            <c:idx val="7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A07-4403-8994-FD646046ECC0}"/>
              </c:ext>
            </c:extLst>
          </c:dPt>
          <c:dPt>
            <c:idx val="8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A07-4403-8994-FD646046ECC0}"/>
              </c:ext>
            </c:extLst>
          </c:dPt>
          <c:dPt>
            <c:idx val="9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A07-4403-8994-FD646046ECC0}"/>
              </c:ext>
            </c:extLst>
          </c:dPt>
          <c:cat>
            <c:strRef>
              <c:f>'debt interest '!$B$21:$B$30</c:f>
              <c:strCache>
                <c:ptCount val="10"/>
                <c:pt idx="0">
                  <c:v>2013-14</c:v>
                </c:pt>
                <c:pt idx="1">
                  <c:v>2014-15</c:v>
                </c:pt>
                <c:pt idx="2">
                  <c:v>2015-16</c:v>
                </c:pt>
                <c:pt idx="3">
                  <c:v>2016-17</c:v>
                </c:pt>
                <c:pt idx="4">
                  <c:v>2017-18</c:v>
                </c:pt>
                <c:pt idx="5">
                  <c:v>2018-19</c:v>
                </c:pt>
                <c:pt idx="6">
                  <c:v>2019-20</c:v>
                </c:pt>
                <c:pt idx="7">
                  <c:v>2020-21</c:v>
                </c:pt>
                <c:pt idx="8">
                  <c:v>2021-22</c:v>
                </c:pt>
                <c:pt idx="9">
                  <c:v>2022-23</c:v>
                </c:pt>
              </c:strCache>
            </c:strRef>
          </c:cat>
          <c:val>
            <c:numRef>
              <c:f>'debt interest '!$C$21:$C$30</c:f>
              <c:numCache>
                <c:formatCode>0.0</c:formatCode>
                <c:ptCount val="10"/>
                <c:pt idx="0">
                  <c:v>36.231999999999999</c:v>
                </c:pt>
                <c:pt idx="1">
                  <c:v>32.972999999999999</c:v>
                </c:pt>
                <c:pt idx="2">
                  <c:v>33.423000000000002</c:v>
                </c:pt>
                <c:pt idx="3">
                  <c:v>35.503999999999998</c:v>
                </c:pt>
                <c:pt idx="4">
                  <c:v>41.482999999999997</c:v>
                </c:pt>
                <c:pt idx="5">
                  <c:v>41.631824549677503</c:v>
                </c:pt>
                <c:pt idx="6">
                  <c:v>42.202106560741463</c:v>
                </c:pt>
                <c:pt idx="7">
                  <c:v>43.033402108525216</c:v>
                </c:pt>
                <c:pt idx="8">
                  <c:v>44.918425410632345</c:v>
                </c:pt>
                <c:pt idx="9">
                  <c:v>46.73117529573495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A07-4403-8994-FD646046E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539626808"/>
        <c:axId val="539627464"/>
      </c:barChart>
      <c:catAx>
        <c:axId val="539626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39627464"/>
        <c:crosses val="autoZero"/>
        <c:auto val="1"/>
        <c:lblAlgn val="ctr"/>
        <c:lblOffset val="100"/>
        <c:noMultiLvlLbl val="0"/>
      </c:catAx>
      <c:valAx>
        <c:axId val="539627464"/>
        <c:scaling>
          <c:orientation val="minMax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39626808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89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Debt interest </a:t>
            </a:r>
          </a:p>
          <a:p>
            <a:pPr>
              <a:defRPr/>
            </a:pPr>
            <a:r>
              <a:rPr lang="en-US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as % of GDP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'debt interest '!$C$4</c:f>
              <c:strCache>
                <c:ptCount val="1"/>
                <c:pt idx="0">
                  <c:v>% of GDP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A3-4515-B372-5C8709086A96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A3-4515-B372-5C8709086A96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DA3-4515-B372-5C8709086A96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DA3-4515-B372-5C8709086A96}"/>
              </c:ext>
            </c:extLst>
          </c:dPt>
          <c:cat>
            <c:strRef>
              <c:f>'debt interest '!$B$5:$B$14</c:f>
              <c:strCache>
                <c:ptCount val="10"/>
                <c:pt idx="0">
                  <c:v>2013-14</c:v>
                </c:pt>
                <c:pt idx="1">
                  <c:v>2014-15</c:v>
                </c:pt>
                <c:pt idx="2">
                  <c:v>2015-16</c:v>
                </c:pt>
                <c:pt idx="3">
                  <c:v>2016-17</c:v>
                </c:pt>
                <c:pt idx="4">
                  <c:v>2017-18</c:v>
                </c:pt>
                <c:pt idx="5">
                  <c:v>2018-19</c:v>
                </c:pt>
                <c:pt idx="6">
                  <c:v>2019-20</c:v>
                </c:pt>
                <c:pt idx="7">
                  <c:v>2020-21</c:v>
                </c:pt>
                <c:pt idx="8">
                  <c:v>2021-22</c:v>
                </c:pt>
                <c:pt idx="9">
                  <c:v>2022-23</c:v>
                </c:pt>
              </c:strCache>
            </c:strRef>
          </c:cat>
          <c:val>
            <c:numRef>
              <c:f>'debt interest '!$C$5:$C$14</c:f>
              <c:numCache>
                <c:formatCode>0.0</c:formatCode>
                <c:ptCount val="10"/>
                <c:pt idx="0">
                  <c:v>2.0339630055856515</c:v>
                </c:pt>
                <c:pt idx="1">
                  <c:v>1.7774732635094814</c:v>
                </c:pt>
                <c:pt idx="2">
                  <c:v>1.7476334294044567</c:v>
                </c:pt>
                <c:pt idx="3">
                  <c:v>1.7848722225741291</c:v>
                </c:pt>
                <c:pt idx="4">
                  <c:v>2.0174525230193261</c:v>
                </c:pt>
                <c:pt idx="5">
                  <c:v>1.9674282520181445</c:v>
                </c:pt>
                <c:pt idx="6">
                  <c:v>1.9386127373701996</c:v>
                </c:pt>
                <c:pt idx="7">
                  <c:v>1.919938346811928</c:v>
                </c:pt>
                <c:pt idx="8">
                  <c:v>1.9428132598033911</c:v>
                </c:pt>
                <c:pt idx="9">
                  <c:v>1.9561018459952804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DA3-4515-B372-5C8709086A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528169768"/>
        <c:axId val="528171736"/>
      </c:barChart>
      <c:catAx>
        <c:axId val="528169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28171736"/>
        <c:crosses val="autoZero"/>
        <c:auto val="1"/>
        <c:lblAlgn val="ctr"/>
        <c:lblOffset val="100"/>
        <c:noMultiLvlLbl val="0"/>
      </c:catAx>
      <c:valAx>
        <c:axId val="528171736"/>
        <c:scaling>
          <c:orientation val="minMax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28169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96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588482070696856E-2"/>
          <c:y val="0.30658062809130576"/>
          <c:w val="0.9425292027963772"/>
          <c:h val="0.576909662660760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'debt interest '!$C$4</c:f>
              <c:strCache>
                <c:ptCount val="1"/>
                <c:pt idx="0">
                  <c:v>% of GDP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A3-4515-B372-5C8709086A96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A3-4515-B372-5C8709086A96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DA3-4515-B372-5C8709086A96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DA3-4515-B372-5C8709086A96}"/>
              </c:ext>
            </c:extLst>
          </c:dPt>
          <c:dPt>
            <c:idx val="4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21F-4259-BA4C-36A7B4B400CA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21F-4259-BA4C-36A7B4B400CA}"/>
              </c:ext>
            </c:extLst>
          </c:dPt>
          <c:dPt>
            <c:idx val="6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21F-4259-BA4C-36A7B4B400CA}"/>
              </c:ext>
            </c:extLst>
          </c:dPt>
          <c:dPt>
            <c:idx val="7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21F-4259-BA4C-36A7B4B400CA}"/>
              </c:ext>
            </c:extLst>
          </c:dPt>
          <c:dPt>
            <c:idx val="8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21F-4259-BA4C-36A7B4B400CA}"/>
              </c:ext>
            </c:extLst>
          </c:dPt>
          <c:dPt>
            <c:idx val="9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21F-4259-BA4C-36A7B4B400CA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'debt interest '!$B$5:$B$14</c:f>
              <c:strCache>
                <c:ptCount val="10"/>
                <c:pt idx="0">
                  <c:v>2013-14</c:v>
                </c:pt>
                <c:pt idx="1">
                  <c:v>2014-15</c:v>
                </c:pt>
                <c:pt idx="2">
                  <c:v>2015-16</c:v>
                </c:pt>
                <c:pt idx="3">
                  <c:v>2016-17</c:v>
                </c:pt>
                <c:pt idx="4">
                  <c:v>2017-18</c:v>
                </c:pt>
                <c:pt idx="5">
                  <c:v>2018-19</c:v>
                </c:pt>
                <c:pt idx="6">
                  <c:v>2019-20</c:v>
                </c:pt>
                <c:pt idx="7">
                  <c:v>2020-21</c:v>
                </c:pt>
                <c:pt idx="8">
                  <c:v>2021-22</c:v>
                </c:pt>
                <c:pt idx="9">
                  <c:v>2022-23</c:v>
                </c:pt>
              </c:strCache>
            </c:strRef>
          </c:cat>
          <c:val>
            <c:numRef>
              <c:f>'debt interest '!$C$5:$C$14</c:f>
              <c:numCache>
                <c:formatCode>0.0</c:formatCode>
                <c:ptCount val="10"/>
                <c:pt idx="0">
                  <c:v>2.0339630055856515</c:v>
                </c:pt>
                <c:pt idx="1">
                  <c:v>1.7774732635094814</c:v>
                </c:pt>
                <c:pt idx="2">
                  <c:v>1.7476334294044567</c:v>
                </c:pt>
                <c:pt idx="3">
                  <c:v>1.7848722225741291</c:v>
                </c:pt>
                <c:pt idx="4">
                  <c:v>2.0174525230193261</c:v>
                </c:pt>
                <c:pt idx="5">
                  <c:v>1.9674282520181445</c:v>
                </c:pt>
                <c:pt idx="6">
                  <c:v>1.9386127373701996</c:v>
                </c:pt>
                <c:pt idx="7">
                  <c:v>1.919938346811928</c:v>
                </c:pt>
                <c:pt idx="8">
                  <c:v>1.9428132598033911</c:v>
                </c:pt>
                <c:pt idx="9">
                  <c:v>1.9561018459952804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DA3-4515-B372-5C8709086A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28169768"/>
        <c:axId val="528171736"/>
      </c:barChart>
      <c:catAx>
        <c:axId val="528169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28171736"/>
        <c:crosses val="autoZero"/>
        <c:auto val="1"/>
        <c:lblAlgn val="ctr"/>
        <c:lblOffset val="100"/>
        <c:noMultiLvlLbl val="0"/>
      </c:catAx>
      <c:valAx>
        <c:axId val="528171736"/>
        <c:scaling>
          <c:orientation val="minMax"/>
          <c:min val="1.7000000000000002"/>
        </c:scaling>
        <c:delete val="1"/>
        <c:axPos val="l"/>
        <c:numFmt formatCode="0.0" sourceLinked="1"/>
        <c:majorTickMark val="none"/>
        <c:minorTickMark val="none"/>
        <c:tickLblPos val="nextTo"/>
        <c:crossAx val="528169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  <a:alpha val="96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123856209150333E-2"/>
          <c:y val="0.17651827675672166"/>
          <c:w val="0.88267352941176469"/>
          <c:h val="0.671816013071895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'debt interest '!$C$4</c:f>
              <c:strCache>
                <c:ptCount val="1"/>
                <c:pt idx="0">
                  <c:v>% of GDP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A3-4515-B372-5C8709086A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A3-4515-B372-5C8709086A9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DA3-4515-B372-5C8709086A9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DA3-4515-B372-5C8709086A96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C75E-48B9-95B4-0998E65A1BA7}"/>
              </c:ext>
            </c:extLst>
          </c:dPt>
          <c:dPt>
            <c:idx val="5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5E-48B9-95B4-0998E65A1BA7}"/>
              </c:ext>
            </c:extLst>
          </c:dPt>
          <c:dPt>
            <c:idx val="6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75E-48B9-95B4-0998E65A1BA7}"/>
              </c:ext>
            </c:extLst>
          </c:dPt>
          <c:dPt>
            <c:idx val="7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5E-48B9-95B4-0998E65A1BA7}"/>
              </c:ext>
            </c:extLst>
          </c:dPt>
          <c:dPt>
            <c:idx val="8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75E-48B9-95B4-0998E65A1BA7}"/>
              </c:ext>
            </c:extLst>
          </c:dPt>
          <c:dPt>
            <c:idx val="9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5E-48B9-95B4-0998E65A1BA7}"/>
              </c:ext>
            </c:extLst>
          </c:dPt>
          <c:cat>
            <c:strRef>
              <c:f>'debt interest '!$B$5:$B$14</c:f>
              <c:strCache>
                <c:ptCount val="10"/>
                <c:pt idx="0">
                  <c:v>2013-14</c:v>
                </c:pt>
                <c:pt idx="1">
                  <c:v>2014-15</c:v>
                </c:pt>
                <c:pt idx="2">
                  <c:v>2015-16</c:v>
                </c:pt>
                <c:pt idx="3">
                  <c:v>2016-17</c:v>
                </c:pt>
                <c:pt idx="4">
                  <c:v>2017-18</c:v>
                </c:pt>
                <c:pt idx="5">
                  <c:v>2018-19</c:v>
                </c:pt>
                <c:pt idx="6">
                  <c:v>2019-20</c:v>
                </c:pt>
                <c:pt idx="7">
                  <c:v>2020-21</c:v>
                </c:pt>
                <c:pt idx="8">
                  <c:v>2021-22</c:v>
                </c:pt>
                <c:pt idx="9">
                  <c:v>2022-23</c:v>
                </c:pt>
              </c:strCache>
            </c:strRef>
          </c:cat>
          <c:val>
            <c:numRef>
              <c:f>'debt interest '!$C$5:$C$14</c:f>
              <c:numCache>
                <c:formatCode>0.0</c:formatCode>
                <c:ptCount val="10"/>
                <c:pt idx="0">
                  <c:v>2.0339630055856515</c:v>
                </c:pt>
                <c:pt idx="1">
                  <c:v>1.7774732635094814</c:v>
                </c:pt>
                <c:pt idx="2">
                  <c:v>1.7476334294044567</c:v>
                </c:pt>
                <c:pt idx="3">
                  <c:v>1.7848722225741291</c:v>
                </c:pt>
                <c:pt idx="4">
                  <c:v>2.0174525230193261</c:v>
                </c:pt>
                <c:pt idx="5">
                  <c:v>1.9674282520181445</c:v>
                </c:pt>
                <c:pt idx="6">
                  <c:v>1.9386127373701996</c:v>
                </c:pt>
                <c:pt idx="7">
                  <c:v>1.919938346811928</c:v>
                </c:pt>
                <c:pt idx="8">
                  <c:v>1.9428132598033911</c:v>
                </c:pt>
                <c:pt idx="9">
                  <c:v>1.9561018459952804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DA3-4515-B372-5C8709086A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528169768"/>
        <c:axId val="528171736"/>
      </c:barChart>
      <c:catAx>
        <c:axId val="528169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28171736"/>
        <c:crosses val="autoZero"/>
        <c:auto val="1"/>
        <c:lblAlgn val="ctr"/>
        <c:lblOffset val="100"/>
        <c:noMultiLvlLbl val="0"/>
      </c:catAx>
      <c:valAx>
        <c:axId val="52817173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"/>
                <a:ea typeface="+mn-ea"/>
                <a:cs typeface="+mn-cs"/>
              </a:defRPr>
            </a:pPr>
            <a:endParaRPr lang="en-US"/>
          </a:p>
        </c:txPr>
        <c:crossAx val="528169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alpha val="96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2.25812E-7</cdr:x>
      <cdr:y>0</cdr:y>
    </cdr:from>
    <cdr:to>
      <cdr:x>0.16613</cdr:x>
      <cdr:y>0.28354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5F271A7A-AF4B-4104-9C31-6D0959BAB98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2" y="0"/>
          <a:ext cx="1471378" cy="963829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0.01918</cdr:y>
    </cdr:from>
    <cdr:to>
      <cdr:x>0.14941</cdr:x>
      <cdr:y>0.16859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419F112-080F-49FD-B478-A23768656BE0}"/>
            </a:ext>
          </a:extLst>
        </cdr:cNvPr>
        <cdr:cNvSpPr txBox="1"/>
      </cdr:nvSpPr>
      <cdr:spPr>
        <a:xfrm xmlns:a="http://schemas.openxmlformats.org/drawingml/2006/main">
          <a:off x="0" y="11739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GB" sz="1800" b="1" dirty="0">
              <a:solidFill>
                <a:srgbClr val="0070C0"/>
              </a:solidFill>
            </a:rPr>
            <a:t>Always 2% - the remarkable stability of the UK debt interest</a:t>
          </a:r>
        </a:p>
        <a:p xmlns:a="http://schemas.openxmlformats.org/drawingml/2006/main">
          <a:r>
            <a:rPr lang="en-GB" sz="1400" i="1" dirty="0"/>
            <a:t>Interest payments on UK national debt as a % of GDP</a:t>
          </a:r>
          <a:endParaRPr lang="en-GB" sz="1100" i="1" dirty="0"/>
        </a:p>
      </cdr:txBody>
    </cdr:sp>
  </cdr:relSizeAnchor>
  <cdr:relSizeAnchor xmlns:cdr="http://schemas.openxmlformats.org/drawingml/2006/chartDrawing">
    <cdr:from>
      <cdr:x>0.43671</cdr:x>
      <cdr:y>0.17347</cdr:y>
    </cdr:from>
    <cdr:to>
      <cdr:x>0.43671</cdr:x>
      <cdr:y>0.85069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A61CFFE5-58F4-4A4B-B633-910D1DE49402}"/>
            </a:ext>
          </a:extLst>
        </cdr:cNvPr>
        <cdr:cNvCxnSpPr/>
      </cdr:nvCxnSpPr>
      <cdr:spPr>
        <a:xfrm xmlns:a="http://schemas.openxmlformats.org/drawingml/2006/main">
          <a:off x="2672695" y="1061611"/>
          <a:ext cx="0" cy="4144618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tx1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TODO: add Zoom links to online office hours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386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2E43F-F50B-4B1B-9EA7-8B2CAD89656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414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353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1182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186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082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961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47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990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56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117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204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611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297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933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3802B-AB21-E1B2-DD06-A96C354B0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13C32-AED9-6B3B-09D3-E99CEF7D9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F91D3-1EB1-77F6-955A-468C158D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D9C5D-CB11-BDEF-8BC4-F965289630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556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3802B-AB21-E1B2-DD06-A96C354B0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13C32-AED9-6B3B-09D3-E99CEF7D9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F91D3-1EB1-77F6-955A-468C158D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D9C5D-CB11-BDEF-8BC4-F965289630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485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3802B-AB21-E1B2-DD06-A96C354B0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13C32-AED9-6B3B-09D3-E99CEF7D9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F91D3-1EB1-77F6-955A-468C158D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D9C5D-CB11-BDEF-8BC4-F965289630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7230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3802B-AB21-E1B2-DD06-A96C354B0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13C32-AED9-6B3B-09D3-E99CEF7D9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F91D3-1EB1-77F6-955A-468C158D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D9C5D-CB11-BDEF-8BC4-F965289630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125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3802B-AB21-E1B2-DD06-A96C354B0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13C32-AED9-6B3B-09D3-E99CEF7D9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F91D3-1EB1-77F6-955A-468C158D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D9C5D-CB11-BDEF-8BC4-F965289630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143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3802B-AB21-E1B2-DD06-A96C354B0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13C32-AED9-6B3B-09D3-E99CEF7D9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F91D3-1EB1-77F6-955A-468C158D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D9C5D-CB11-BDEF-8BC4-F965289630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918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3802B-AB21-E1B2-DD06-A96C354B0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13C32-AED9-6B3B-09D3-E99CEF7D9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F91D3-1EB1-77F6-955A-468C158D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D9C5D-CB11-BDEF-8BC4-F965289630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849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7685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3802B-AB21-E1B2-DD06-A96C354B0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13C32-AED9-6B3B-09D3-E99CEF7D9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F91D3-1EB1-77F6-955A-468C158D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D9C5D-CB11-BDEF-8BC4-F965289630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6681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3802B-AB21-E1B2-DD06-A96C354B0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13C32-AED9-6B3B-09D3-E99CEF7D9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F91D3-1EB1-77F6-955A-468C158D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D9C5D-CB11-BDEF-8BC4-F965289630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604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3802B-AB21-E1B2-DD06-A96C354B0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13C32-AED9-6B3B-09D3-E99CEF7D9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F91D3-1EB1-77F6-955A-468C158D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D9C5D-CB11-BDEF-8BC4-F965289630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5894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3802B-AB21-E1B2-DD06-A96C354B0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13C32-AED9-6B3B-09D3-E99CEF7D9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F91D3-1EB1-77F6-955A-468C158D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D9C5D-CB11-BDEF-8BC4-F965289630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258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437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013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DE37F-FB42-826A-4875-10F06A48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4346DD-298D-C21B-21E6-268393348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B08F30-A949-43BC-BD0F-26145A650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815E3-CF04-C451-3221-8E3FA101A0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345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977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972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522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5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27/09/2024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839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27/09/2024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682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27/09/2024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804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27/09/2024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222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6"/>
            <a:ext cx="5386917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27/09/2024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977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27/09/2024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471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27/09/2024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40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27/09/2024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122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9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9" y="612776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11" indent="0">
              <a:buNone/>
              <a:defRPr sz="2300"/>
            </a:lvl3pPr>
            <a:lvl4pPr marL="1371467" indent="0">
              <a:buNone/>
              <a:defRPr sz="2000"/>
            </a:lvl4pPr>
            <a:lvl5pPr marL="1828622" indent="0">
              <a:buNone/>
              <a:defRPr sz="2000"/>
            </a:lvl5pPr>
            <a:lvl6pPr marL="2285777" indent="0">
              <a:buNone/>
              <a:defRPr sz="2000"/>
            </a:lvl6pPr>
            <a:lvl7pPr marL="2742933" indent="0">
              <a:buNone/>
              <a:defRPr sz="2000"/>
            </a:lvl7pPr>
            <a:lvl8pPr marL="3200088" indent="0">
              <a:buNone/>
              <a:defRPr sz="2000"/>
            </a:lvl8pPr>
            <a:lvl9pPr marL="3657243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9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27/09/2024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809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27/09/2024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674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274640"/>
            <a:ext cx="2743199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27/09/2024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67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</p:spPr>
        <p:txBody>
          <a:bodyPr vert="horz" lIns="91431" tIns="45716" rIns="91431" bIns="4571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1" cy="4525963"/>
          </a:xfrm>
          <a:prstGeom prst="rect">
            <a:avLst/>
          </a:prstGeom>
        </p:spPr>
        <p:txBody>
          <a:bodyPr vert="horz" lIns="91431" tIns="45716" rIns="91431" bIns="4571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804AF-371E-45A8-85BB-86F3B0F6B3A3}" type="datetimeFigureOut">
              <a:rPr lang="en-GB" smtClean="0"/>
              <a:pPr/>
              <a:t>27/09/2024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2" y="6356352"/>
            <a:ext cx="3860799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9A912-7FC0-4BEF-A097-AC392571D3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887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31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7" indent="-342867" algn="l" defTabSz="91431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7" indent="-285722" algn="l" defTabSz="91431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9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4" indent="-228578" algn="l" defTabSz="91431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9" indent="-228578" algn="l" defTabSz="91431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5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1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66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2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1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22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3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8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4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73377-15D8-8B45-805B-789F46F6E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260648"/>
            <a:ext cx="521969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18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E35B30-A291-74D6-9F52-78499AF83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>
            <a:extLst>
              <a:ext uri="{FF2B5EF4-FFF2-40B4-BE49-F238E27FC236}">
                <a16:creationId xmlns:a16="http://schemas.microsoft.com/office/drawing/2014/main" id="{A01C436C-DDDF-038F-80F2-6323400201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Content Placeholder 4" descr="A person in a suit and tie&#10;&#10;Description automatically generated">
            <a:extLst>
              <a:ext uri="{FF2B5EF4-FFF2-40B4-BE49-F238E27FC236}">
                <a16:creationId xmlns:a16="http://schemas.microsoft.com/office/drawing/2014/main" id="{AC4F53F9-098F-E2D4-69E7-869CA0FD3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200" y="1274175"/>
            <a:ext cx="7661600" cy="430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2803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A82B0-14DC-574B-958E-AE7C05183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33" y="836712"/>
            <a:ext cx="7158934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78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1D936C-916B-2285-2AEE-A748F4D3E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5" y="890587"/>
            <a:ext cx="50482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74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EEDC3854-6FC5-45D5-A3D7-E07C8EE9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64" y="908721"/>
            <a:ext cx="8820472" cy="529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2C7764-4376-4ABA-8738-51FB83379C15}"/>
              </a:ext>
            </a:extLst>
          </p:cNvPr>
          <p:cNvSpPr txBox="1"/>
          <p:nvPr/>
        </p:nvSpPr>
        <p:spPr>
          <a:xfrm>
            <a:off x="1656539" y="6381329"/>
            <a:ext cx="3079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11"/>
            <a:r>
              <a:rPr lang="en-GB" sz="1400" dirty="0">
                <a:solidFill>
                  <a:prstClr val="black"/>
                </a:solidFill>
                <a:latin typeface="Calibri"/>
              </a:rPr>
              <a:t>Source: Daily Mail, November 20</a:t>
            </a:r>
            <a:r>
              <a:rPr lang="en-GB" sz="1400" baseline="30000" dirty="0">
                <a:solidFill>
                  <a:prstClr val="black"/>
                </a:solidFill>
                <a:latin typeface="Calibri"/>
              </a:rPr>
              <a:t>th</a:t>
            </a:r>
            <a:r>
              <a:rPr lang="en-GB" sz="1400" dirty="0">
                <a:solidFill>
                  <a:prstClr val="black"/>
                </a:solidFill>
                <a:latin typeface="Calibri"/>
              </a:rPr>
              <a:t> 2020</a:t>
            </a:r>
            <a:endParaRPr lang="en-GB" sz="19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9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Two examples</a:t>
            </a:r>
            <a:r>
              <a:rPr lang="en-GB" sz="72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49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er and higher: The interest on UK debt is expected to rise over the next few ye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052736"/>
            <a:ext cx="8571593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E6B781-47C7-794C-A5D5-1A7EA6270A1F}"/>
              </a:ext>
            </a:extLst>
          </p:cNvPr>
          <p:cNvSpPr txBox="1"/>
          <p:nvPr/>
        </p:nvSpPr>
        <p:spPr>
          <a:xfrm>
            <a:off x="1919536" y="4653136"/>
            <a:ext cx="20152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11"/>
            <a:r>
              <a:rPr lang="en-US" sz="105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Source: Daily Mail, 2 Jan 2018</a:t>
            </a:r>
          </a:p>
        </p:txBody>
      </p:sp>
    </p:spTree>
    <p:extLst>
      <p:ext uri="{BB962C8B-B14F-4D97-AF65-F5344CB8AC3E}">
        <p14:creationId xmlns:p14="http://schemas.microsoft.com/office/powerpoint/2010/main" val="1498203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 descr="Image result for william petty"/>
          <p:cNvSpPr>
            <a:spLocks noChangeAspect="1" noChangeArrowheads="1"/>
          </p:cNvSpPr>
          <p:nvPr/>
        </p:nvSpPr>
        <p:spPr bwMode="auto">
          <a:xfrm>
            <a:off x="2783681" y="748905"/>
            <a:ext cx="228600" cy="228601"/>
          </a:xfrm>
          <a:prstGeom prst="rect">
            <a:avLst/>
          </a:prstGeom>
          <a:noFill/>
        </p:spPr>
        <p:txBody>
          <a:bodyPr vert="horz" wrap="square" lIns="68573" tIns="34287" rIns="68573" bIns="34287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4" name="AutoShape 2" descr="Bank of England Governor Mervyn King gestures after speaking during the TUC in Manchester"/>
          <p:cNvSpPr>
            <a:spLocks noChangeAspect="1" noChangeArrowheads="1"/>
          </p:cNvSpPr>
          <p:nvPr/>
        </p:nvSpPr>
        <p:spPr bwMode="auto">
          <a:xfrm>
            <a:off x="2783684" y="754858"/>
            <a:ext cx="222647" cy="222647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1354" y="1080840"/>
            <a:ext cx="8429293" cy="46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34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 descr="Image result for william petty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9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41876F-7425-1845-8791-BABED8415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4029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GB" sz="5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The same data:</a:t>
            </a:r>
            <a:r>
              <a:rPr lang="en-GB" sz="54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 Different stories</a:t>
            </a:r>
          </a:p>
        </p:txBody>
      </p:sp>
    </p:spTree>
    <p:extLst>
      <p:ext uri="{BB962C8B-B14F-4D97-AF65-F5344CB8AC3E}">
        <p14:creationId xmlns:p14="http://schemas.microsoft.com/office/powerpoint/2010/main" val="213761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51"/>
    </mc:Choice>
    <mc:Fallback xmlns="">
      <p:transition spd="slow" advTm="2355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er and higher: The interest on UK debt is expected to rise over the next few ye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052736"/>
            <a:ext cx="8571593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E6B781-47C7-794C-A5D5-1A7EA6270A1F}"/>
              </a:ext>
            </a:extLst>
          </p:cNvPr>
          <p:cNvSpPr txBox="1"/>
          <p:nvPr/>
        </p:nvSpPr>
        <p:spPr>
          <a:xfrm>
            <a:off x="1919536" y="4653136"/>
            <a:ext cx="20152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11"/>
            <a:r>
              <a:rPr lang="en-US" sz="1050" dirty="0">
                <a:solidFill>
                  <a:prstClr val="black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Source: Daily Mail, 2 Jan 2018</a:t>
            </a:r>
          </a:p>
        </p:txBody>
      </p:sp>
    </p:spTree>
    <p:extLst>
      <p:ext uri="{BB962C8B-B14F-4D97-AF65-F5344CB8AC3E}">
        <p14:creationId xmlns:p14="http://schemas.microsoft.com/office/powerpoint/2010/main" val="3803875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dots and lines&#10;&#10;Description automatically generated">
            <a:extLst>
              <a:ext uri="{FF2B5EF4-FFF2-40B4-BE49-F238E27FC236}">
                <a16:creationId xmlns:a16="http://schemas.microsoft.com/office/drawing/2014/main" id="{12E8C1B8-33B4-9FB1-E9BD-A12CED7EA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59" t="2759"/>
          <a:stretch/>
        </p:blipFill>
        <p:spPr>
          <a:xfrm>
            <a:off x="7696200" y="592821"/>
            <a:ext cx="4127871" cy="3182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1595EE-FFCB-17A0-231D-733B36E3AD70}"/>
              </a:ext>
            </a:extLst>
          </p:cNvPr>
          <p:cNvSpPr txBox="1"/>
          <p:nvPr/>
        </p:nvSpPr>
        <p:spPr>
          <a:xfrm>
            <a:off x="367930" y="732572"/>
            <a:ext cx="5921346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18"/>
            <a:r>
              <a:rPr lang="en-GB" sz="3850" b="1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Festival of Economics</a:t>
            </a:r>
            <a:r>
              <a:rPr lang="en-GB" sz="3850" b="1" dirty="0">
                <a:solidFill>
                  <a:srgbClr val="36B7B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.</a:t>
            </a:r>
          </a:p>
          <a:p>
            <a:pPr defTabSz="800018"/>
            <a:r>
              <a:rPr lang="en-GB" sz="3500" dirty="0">
                <a:solidFill>
                  <a:srgbClr val="36B7B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1-3 October 2024</a:t>
            </a:r>
          </a:p>
          <a:p>
            <a:pPr defTabSz="800018"/>
            <a:br>
              <a:rPr lang="en-GB" sz="21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100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Book talks, panels &amp; live podcast recordings – your chance to ask experts from around the world the key economic questions of our time!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5BB124-7F81-D0FD-F9BB-C539C99B0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0" y="4131932"/>
            <a:ext cx="1795822" cy="1920423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C1C521D-F689-6145-343A-757B08274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12" y="5699812"/>
            <a:ext cx="1218884" cy="352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84C903-6940-8090-B0F5-C6353A99A7B3}"/>
              </a:ext>
            </a:extLst>
          </p:cNvPr>
          <p:cNvSpPr txBox="1"/>
          <p:nvPr/>
        </p:nvSpPr>
        <p:spPr>
          <a:xfrm>
            <a:off x="6625387" y="3881372"/>
            <a:ext cx="5277079" cy="211211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 defTabSz="800018"/>
            <a:r>
              <a:rPr lang="en-GB" sz="1750" dirty="0">
                <a:solidFill>
                  <a:srgbClr val="122B3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With the election of a new government after 14 years, the theme of the Festival is </a:t>
            </a:r>
            <a:r>
              <a:rPr lang="en-GB" sz="1750" b="1" dirty="0">
                <a:solidFill>
                  <a:srgbClr val="122B3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looking back, to look forward:</a:t>
            </a:r>
            <a:endParaRPr lang="en-GB" sz="1750" dirty="0">
              <a:solidFill>
                <a:srgbClr val="122B39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pPr algn="ctr" defTabSz="800018"/>
            <a:r>
              <a:rPr lang="en-GB" sz="1575" dirty="0">
                <a:solidFill>
                  <a:srgbClr val="122B3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Legacies of Empire, Inequalities, The Tyranny of Nostalgia, Sustainable Futures, Labour’s first 100 days, Building a fair society, Britain’s place in the world , Social mobility, The kids aren’t alright, UK productivity, Tim Harford podcast</a:t>
            </a:r>
          </a:p>
          <a:p>
            <a:pPr algn="ctr" defTabSz="800018"/>
            <a:r>
              <a:rPr lang="en-GB" sz="1575" dirty="0">
                <a:solidFill>
                  <a:srgbClr val="122B3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… and more! </a:t>
            </a:r>
            <a:endParaRPr lang="en-GB" sz="1575" dirty="0">
              <a:solidFill>
                <a:prstClr val="white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A93065-B7D0-DC04-C532-EF2D7530186F}"/>
              </a:ext>
            </a:extLst>
          </p:cNvPr>
          <p:cNvSpPr txBox="1"/>
          <p:nvPr/>
        </p:nvSpPr>
        <p:spPr>
          <a:xfrm>
            <a:off x="3857597" y="4590293"/>
            <a:ext cx="2601888" cy="1735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18"/>
            <a:r>
              <a:rPr lang="en-GB" sz="1225" b="1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FREE TICKETS for:</a:t>
            </a:r>
          </a:p>
          <a:p>
            <a:pPr defTabSz="800018"/>
            <a:endParaRPr lang="en-GB" sz="875" b="1" dirty="0">
              <a:solidFill>
                <a:prstClr val="white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pPr defTabSz="800018"/>
            <a:r>
              <a:rPr lang="en-GB" sz="1225" b="1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- Legacies of Empire</a:t>
            </a:r>
            <a:r>
              <a:rPr lang="en-GB" sz="1225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(Tues 1 October, 7pm) </a:t>
            </a:r>
          </a:p>
          <a:p>
            <a:pPr defTabSz="800018"/>
            <a:r>
              <a:rPr lang="en-GB" sz="1225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- </a:t>
            </a:r>
            <a:r>
              <a:rPr lang="en-GB" sz="1225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I</a:t>
            </a:r>
            <a:r>
              <a:rPr lang="en-GB" sz="1225" b="1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nequalities</a:t>
            </a:r>
            <a:r>
              <a:rPr lang="en-GB" sz="1225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(Thursday 3 </a:t>
            </a:r>
            <a:r>
              <a:rPr lang="en-GB" sz="1225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Oct, 7pm) </a:t>
            </a:r>
          </a:p>
          <a:p>
            <a:pPr defTabSz="800018"/>
            <a:endParaRPr lang="en-GB" sz="875" dirty="0">
              <a:solidFill>
                <a:prstClr val="white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pPr defTabSz="800018"/>
            <a:r>
              <a:rPr lang="en-GB" sz="1225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in the Wills Memorial Building and are free to </a:t>
            </a:r>
            <a:r>
              <a:rPr lang="en-GB" sz="1225" dirty="0" err="1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UoB</a:t>
            </a:r>
            <a:r>
              <a:rPr lang="en-GB" sz="1225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students</a:t>
            </a:r>
          </a:p>
          <a:p>
            <a:pPr defTabSz="800018"/>
            <a:endParaRPr lang="en-GB" sz="1575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F7E2F4-4C7E-D506-168C-5578E8E6A698}"/>
              </a:ext>
            </a:extLst>
          </p:cNvPr>
          <p:cNvSpPr txBox="1"/>
          <p:nvPr/>
        </p:nvSpPr>
        <p:spPr>
          <a:xfrm>
            <a:off x="367930" y="3648918"/>
            <a:ext cx="4500503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18"/>
            <a:r>
              <a:rPr lang="en-GB" sz="1750" b="1" dirty="0">
                <a:solidFill>
                  <a:srgbClr val="36B7B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Scan for tickets and the programme</a:t>
            </a:r>
            <a:r>
              <a:rPr lang="en-GB" sz="1750" b="1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.</a:t>
            </a:r>
            <a:endParaRPr lang="en-GB" sz="1750" b="1" dirty="0">
              <a:solidFill>
                <a:prstClr val="black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00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2308028" y="1604908"/>
          <a:ext cx="7575947" cy="377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2526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2308028" y="1604908"/>
          <a:ext cx="7575947" cy="377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99696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2322314" y="1529604"/>
          <a:ext cx="7547372" cy="3792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4310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er and higher: The interest on UK debt is expected to rise over the next few ye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876" y="2259947"/>
            <a:ext cx="6774672" cy="26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E6B781-47C7-794C-A5D5-1A7EA6270A1F}"/>
              </a:ext>
            </a:extLst>
          </p:cNvPr>
          <p:cNvSpPr txBox="1"/>
          <p:nvPr/>
        </p:nvSpPr>
        <p:spPr>
          <a:xfrm>
            <a:off x="2827022" y="5344342"/>
            <a:ext cx="20152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11"/>
            <a:r>
              <a:rPr lang="en-US" sz="1050" dirty="0">
                <a:solidFill>
                  <a:prstClr val="black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Source: Daily Mail, 2 Jan 2018</a:t>
            </a:r>
          </a:p>
        </p:txBody>
      </p:sp>
    </p:spTree>
    <p:extLst>
      <p:ext uri="{BB962C8B-B14F-4D97-AF65-F5344CB8AC3E}">
        <p14:creationId xmlns:p14="http://schemas.microsoft.com/office/powerpoint/2010/main" val="2035152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127842"/>
              </p:ext>
            </p:extLst>
          </p:nvPr>
        </p:nvGraphicFramePr>
        <p:xfrm>
          <a:off x="2708664" y="1912327"/>
          <a:ext cx="6642688" cy="2827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C29B490-4330-4D54-A0C1-D8F2516F8B2D}"/>
              </a:ext>
            </a:extLst>
          </p:cNvPr>
          <p:cNvSpPr txBox="1"/>
          <p:nvPr/>
        </p:nvSpPr>
        <p:spPr>
          <a:xfrm>
            <a:off x="3759444" y="1912327"/>
            <a:ext cx="57700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11"/>
            <a:r>
              <a:rPr lang="en-GB" sz="2100" b="1" dirty="0">
                <a:solidFill>
                  <a:prstClr val="white"/>
                </a:solidFill>
                <a:highlight>
                  <a:srgbClr val="000080"/>
                </a:highlight>
                <a:latin typeface="Calibri"/>
              </a:rPr>
              <a:t>SHARE OF NATIONAL INCOME SPENT ON UK DEBT</a:t>
            </a:r>
          </a:p>
        </p:txBody>
      </p:sp>
    </p:spTree>
    <p:extLst>
      <p:ext uri="{BB962C8B-B14F-4D97-AF65-F5344CB8AC3E}">
        <p14:creationId xmlns:p14="http://schemas.microsoft.com/office/powerpoint/2010/main" val="3998117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3801000" y="1164285"/>
          <a:ext cx="4590000" cy="459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74409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 descr="Image result for william petty"/>
          <p:cNvSpPr>
            <a:spLocks noChangeAspect="1" noChangeArrowheads="1"/>
          </p:cNvSpPr>
          <p:nvPr/>
        </p:nvSpPr>
        <p:spPr bwMode="auto">
          <a:xfrm>
            <a:off x="2783681" y="748905"/>
            <a:ext cx="228600" cy="228601"/>
          </a:xfrm>
          <a:prstGeom prst="rect">
            <a:avLst/>
          </a:prstGeom>
          <a:noFill/>
        </p:spPr>
        <p:txBody>
          <a:bodyPr vert="horz" wrap="square" lIns="68573" tIns="34287" rIns="68573" bIns="34287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4" name="AutoShape 2" descr="Bank of England Governor Mervyn King gestures after speaking during the TUC in Manchester"/>
          <p:cNvSpPr>
            <a:spLocks noChangeAspect="1" noChangeArrowheads="1"/>
          </p:cNvSpPr>
          <p:nvPr/>
        </p:nvSpPr>
        <p:spPr bwMode="auto">
          <a:xfrm>
            <a:off x="2783684" y="754858"/>
            <a:ext cx="222647" cy="222647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1354" y="1080840"/>
            <a:ext cx="8429293" cy="46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36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3FA8AA4-41FD-2E43-B63B-33D8F8852320}"/>
              </a:ext>
            </a:extLst>
          </p:cNvPr>
          <p:cNvSpPr/>
          <p:nvPr/>
        </p:nvSpPr>
        <p:spPr>
          <a:xfrm>
            <a:off x="1562100" y="549166"/>
            <a:ext cx="7962900" cy="6080234"/>
          </a:xfrm>
          <a:prstGeom prst="roundRect">
            <a:avLst>
              <a:gd name="adj" fmla="val 65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www.ft.com/__origami/service/image/v2/images/raw/http%3A%2F%2Fcom.ft.imagepublish.prod.s3.amazonaws.com%2Fa3eaaf48-d128-11e7-b781-794ce08b24dc?source=next&amp;quality=highest&amp;width=7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5"/>
          <a:stretch/>
        </p:blipFill>
        <p:spPr bwMode="auto">
          <a:xfrm>
            <a:off x="2211473" y="549166"/>
            <a:ext cx="6631826" cy="591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AutoShape 2" descr="Image result for william petty"/>
          <p:cNvSpPr>
            <a:spLocks noChangeAspect="1" noChangeArrowheads="1"/>
          </p:cNvSpPr>
          <p:nvPr/>
        </p:nvSpPr>
        <p:spPr bwMode="auto">
          <a:xfrm>
            <a:off x="2783681" y="748905"/>
            <a:ext cx="228600" cy="228601"/>
          </a:xfrm>
          <a:prstGeom prst="rect">
            <a:avLst/>
          </a:prstGeom>
          <a:noFill/>
        </p:spPr>
        <p:txBody>
          <a:bodyPr vert="horz" wrap="square" lIns="68573" tIns="34287" rIns="68573" bIns="34287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4" name="AutoShape 2" descr="Bank of England Governor Mervyn King gestures after speaking during the TUC in Manchester"/>
          <p:cNvSpPr>
            <a:spLocks noChangeAspect="1" noChangeArrowheads="1"/>
          </p:cNvSpPr>
          <p:nvPr/>
        </p:nvSpPr>
        <p:spPr bwMode="auto">
          <a:xfrm>
            <a:off x="2783684" y="754858"/>
            <a:ext cx="222647" cy="222647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8556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6BBE7F-C628-1867-3840-126DE3607C07}"/>
              </a:ext>
            </a:extLst>
          </p:cNvPr>
          <p:cNvSpPr/>
          <p:nvPr/>
        </p:nvSpPr>
        <p:spPr>
          <a:xfrm>
            <a:off x="1562100" y="549166"/>
            <a:ext cx="7962900" cy="6080234"/>
          </a:xfrm>
          <a:prstGeom prst="roundRect">
            <a:avLst>
              <a:gd name="adj" fmla="val 65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AutoShape 2" descr="Image result for william petty"/>
          <p:cNvSpPr>
            <a:spLocks noChangeAspect="1" noChangeArrowheads="1"/>
          </p:cNvSpPr>
          <p:nvPr/>
        </p:nvSpPr>
        <p:spPr bwMode="auto">
          <a:xfrm>
            <a:off x="2783681" y="748905"/>
            <a:ext cx="228600" cy="228601"/>
          </a:xfrm>
          <a:prstGeom prst="rect">
            <a:avLst/>
          </a:prstGeom>
          <a:noFill/>
        </p:spPr>
        <p:txBody>
          <a:bodyPr vert="horz" wrap="square" lIns="68573" tIns="34287" rIns="68573" bIns="34287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4" name="AutoShape 2" descr="Bank of England Governor Mervyn King gestures after speaking during the TUC in Manchester"/>
          <p:cNvSpPr>
            <a:spLocks noChangeAspect="1" noChangeArrowheads="1"/>
          </p:cNvSpPr>
          <p:nvPr/>
        </p:nvSpPr>
        <p:spPr bwMode="auto">
          <a:xfrm>
            <a:off x="2783684" y="754858"/>
            <a:ext cx="222647" cy="222647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 descr="A graphic with no description">
            <a:extLst>
              <a:ext uri="{FF2B5EF4-FFF2-40B4-BE49-F238E27FC236}">
                <a16:creationId xmlns:a16="http://schemas.microsoft.com/office/drawing/2014/main" id="{C6D471B9-83D6-7856-BB3F-0A07E1731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160" y="748904"/>
            <a:ext cx="6323113" cy="588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733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349" y="1295617"/>
            <a:ext cx="9144000" cy="2387600"/>
          </a:xfrm>
        </p:spPr>
        <p:txBody>
          <a:bodyPr/>
          <a:lstStyle/>
          <a:p>
            <a:pPr algn="l"/>
            <a:r>
              <a:rPr lang="en-GB" sz="7200" dirty="0" err="1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Chartjunk</a:t>
            </a:r>
            <a:r>
              <a:rPr lang="en-GB" sz="72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: a gallery</a:t>
            </a:r>
            <a:r>
              <a:rPr lang="en-GB" sz="72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28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728" y="3249546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Data</a:t>
            </a:r>
            <a:b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Science</a:t>
            </a:r>
            <a:r>
              <a:rPr lang="en-GB" sz="72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br>
              <a:rPr lang="en-GB" sz="72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br>
              <a:rPr lang="en-GB" sz="72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sz="40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Week 3</a:t>
            </a:r>
            <a:r>
              <a:rPr lang="en-GB" sz="4900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br>
              <a:rPr lang="en-GB" sz="4900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sz="20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University of Bristol</a:t>
            </a:r>
            <a:br>
              <a:rPr lang="en-GB" sz="20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sz="20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Autumn 2024</a:t>
            </a:r>
            <a:b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endParaRPr lang="en-GB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D2A013-A6CA-4DED-8683-7E7C43DF3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457" y="0"/>
            <a:ext cx="3396543" cy="539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74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 descr="Image result for william petty"/>
          <p:cNvSpPr>
            <a:spLocks noChangeAspect="1" noChangeArrowheads="1"/>
          </p:cNvSpPr>
          <p:nvPr/>
        </p:nvSpPr>
        <p:spPr bwMode="auto">
          <a:xfrm>
            <a:off x="2783681" y="748905"/>
            <a:ext cx="228600" cy="228601"/>
          </a:xfrm>
          <a:prstGeom prst="rect">
            <a:avLst/>
          </a:prstGeom>
          <a:noFill/>
        </p:spPr>
        <p:txBody>
          <a:bodyPr vert="horz" wrap="square" lIns="68573" tIns="34287" rIns="68573" bIns="3428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554" name="AutoShape 2" descr="Bank of England Governor Mervyn King gestures after speaking during the TUC in Manchester"/>
          <p:cNvSpPr>
            <a:spLocks noChangeAspect="1" noChangeArrowheads="1"/>
          </p:cNvSpPr>
          <p:nvPr/>
        </p:nvSpPr>
        <p:spPr bwMode="auto">
          <a:xfrm>
            <a:off x="2783684" y="754858"/>
            <a:ext cx="222647" cy="222647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2702" y="718878"/>
            <a:ext cx="5456140" cy="542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91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 descr="Image result for william petty"/>
          <p:cNvSpPr>
            <a:spLocks noChangeAspect="1" noChangeArrowheads="1"/>
          </p:cNvSpPr>
          <p:nvPr/>
        </p:nvSpPr>
        <p:spPr bwMode="auto">
          <a:xfrm>
            <a:off x="2783681" y="748905"/>
            <a:ext cx="228600" cy="228601"/>
          </a:xfrm>
          <a:prstGeom prst="rect">
            <a:avLst/>
          </a:prstGeom>
          <a:noFill/>
        </p:spPr>
        <p:txBody>
          <a:bodyPr vert="horz" wrap="square" lIns="68573" tIns="34287" rIns="68573" bIns="3428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554" name="AutoShape 2" descr="Bank of England Governor Mervyn King gestures after speaking during the TUC in Manchester"/>
          <p:cNvSpPr>
            <a:spLocks noChangeAspect="1" noChangeArrowheads="1"/>
          </p:cNvSpPr>
          <p:nvPr/>
        </p:nvSpPr>
        <p:spPr bwMode="auto">
          <a:xfrm>
            <a:off x="2783684" y="754858"/>
            <a:ext cx="222647" cy="222647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8" name="Picture 4" descr="https://seeingcomplexity.files.wordpress.com/2011/02/movies2.png?w=594&amp;h=250&amp;crop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49" y="1876247"/>
            <a:ext cx="10043102" cy="422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248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0965E36-D5CE-8D49-A68D-C67A8ED1A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63" y="357006"/>
            <a:ext cx="5516134" cy="6143987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FF6D9A5-E604-B442-A223-DE8F1B8C0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78" y="321956"/>
            <a:ext cx="5485018" cy="617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62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A6FF17D3-140A-C149-BEED-20124A67C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365" y="263248"/>
            <a:ext cx="5528840" cy="6167629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30E5BB0A-0655-5A4F-9727-C8CF51B21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81" y="287324"/>
            <a:ext cx="5528840" cy="615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1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0E2723-66E0-3147-9EBC-430C66500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8" y="591041"/>
            <a:ext cx="6203327" cy="567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9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349" y="1295617"/>
            <a:ext cx="9144000" cy="2387600"/>
          </a:xfrm>
        </p:spPr>
        <p:txBody>
          <a:bodyPr/>
          <a:lstStyle/>
          <a:p>
            <a:pPr algn="l"/>
            <a:r>
              <a:rPr lang="en-GB" sz="72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Dataviz heroes</a:t>
            </a:r>
            <a:r>
              <a:rPr lang="en-GB" sz="72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40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5CF87-B843-AD42-B95C-5C133E0CE659}"/>
              </a:ext>
            </a:extLst>
          </p:cNvPr>
          <p:cNvSpPr/>
          <p:nvPr/>
        </p:nvSpPr>
        <p:spPr>
          <a:xfrm>
            <a:off x="563365" y="379572"/>
            <a:ext cx="5532635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William Playfair</a:t>
            </a:r>
            <a:r>
              <a:rPr lang="en-GB" sz="48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</a:p>
          <a:p>
            <a:endParaRPr lang="en-GB" sz="2400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Circular Std Book Italic" panose="020B0604020101020102" pitchFamily="34" charset="0"/>
              </a:rPr>
              <a:t>Born in 1759, William Playfair invented the chart.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Circular Std Book Italic" panose="020B0604020101020102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1"/>
                </a:solidFill>
                <a:latin typeface="Circular Std Book Italic" panose="020B0604020101020102" pitchFamily="34" charset="0"/>
              </a:rPr>
              <a:t>The Commercial and Political Atlas (1785)</a:t>
            </a:r>
            <a:r>
              <a:rPr lang="en-GB" sz="2000" dirty="0">
                <a:solidFill>
                  <a:schemeClr val="bg1"/>
                </a:solidFill>
                <a:latin typeface="Circular Std Book Italic" panose="020B0604020101020102" pitchFamily="34" charset="0"/>
              </a:rPr>
              <a:t> which featured 40 charts covering trade, debt, expenditure and other economic matters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Circular Std Book Italic" panose="020B0604020101020102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Circular Std Book Italic" panose="020B0604020101020102" pitchFamily="34" charset="0"/>
              </a:rPr>
              <a:t>Playfair was the first to add the vertical axis (previous charts did not have this feature, meaning the way data were stacked vertically meant nothing).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Circular Std Book Italic" panose="020B0604020101020102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Circular Std Book Italic" panose="020B0604020101020102" pitchFamily="34" charset="0"/>
              </a:rPr>
              <a:t>His charts were relevant to policy. Playfair made charts that demand those in charge of policy to pay attention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905EBC-56D7-7940-9E41-3F1E1B3DB148}"/>
              </a:ext>
            </a:extLst>
          </p:cNvPr>
          <p:cNvSpPr txBox="1"/>
          <p:nvPr/>
        </p:nvSpPr>
        <p:spPr>
          <a:xfrm>
            <a:off x="6692904" y="4627391"/>
            <a:ext cx="4776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</a:rPr>
              <a:t>“</a:t>
            </a:r>
            <a:r>
              <a:rPr lang="en-GB" sz="1600" i="1" dirty="0">
                <a:solidFill>
                  <a:schemeClr val="bg1"/>
                </a:solidFill>
              </a:rPr>
              <a:t>Information,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defaced.”</a:t>
            </a:r>
            <a:endParaRPr lang="en-US" sz="1600" i="1" dirty="0">
              <a:solidFill>
                <a:schemeClr val="bg1"/>
              </a:solidFill>
            </a:endParaRPr>
          </a:p>
        </p:txBody>
      </p:sp>
      <p:pic>
        <p:nvPicPr>
          <p:cNvPr id="11" name="Picture 10" descr="A picture containing text, wall, person, person&#10;&#10;Description automatically generated">
            <a:extLst>
              <a:ext uri="{FF2B5EF4-FFF2-40B4-BE49-F238E27FC236}">
                <a16:creationId xmlns:a16="http://schemas.microsoft.com/office/drawing/2014/main" id="{1AE709EA-0332-A248-B96E-3697A0BD4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97" y="660949"/>
            <a:ext cx="3555998" cy="364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43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conic Visionaries of Design — William Playfair | by Corsair&amp;#39;s Publishing |  Charting Ahead">
            <a:extLst>
              <a:ext uri="{FF2B5EF4-FFF2-40B4-BE49-F238E27FC236}">
                <a16:creationId xmlns:a16="http://schemas.microsoft.com/office/drawing/2014/main" id="{888300B7-3CF0-48B7-B611-342C5496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12" y="1389530"/>
            <a:ext cx="8913280" cy="523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F94F3C9-48CD-4A2A-A742-3BAAFDEA9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938" y="386319"/>
            <a:ext cx="9144000" cy="891771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Politics and trade</a:t>
            </a:r>
            <a:r>
              <a:rPr lang="en-GB" sz="72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677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1: Chart by William Playfair (1821) showing the price of wheat and... |  Download Scientific Diagram">
            <a:extLst>
              <a:ext uri="{FF2B5EF4-FFF2-40B4-BE49-F238E27FC236}">
                <a16:creationId xmlns:a16="http://schemas.microsoft.com/office/drawing/2014/main" id="{3E0DBF02-7DF3-40A2-9F69-1DDBF8D73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19" y="1253737"/>
            <a:ext cx="10030711" cy="529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420430-BC3F-462B-B8D9-54C9D8DE0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708" y="215990"/>
            <a:ext cx="9144000" cy="891771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Real wages</a:t>
            </a:r>
            <a:r>
              <a:rPr lang="en-GB" sz="72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520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3E467D-3E31-0541-88BD-47F1EF169759}"/>
              </a:ext>
            </a:extLst>
          </p:cNvPr>
          <p:cNvSpPr/>
          <p:nvPr/>
        </p:nvSpPr>
        <p:spPr>
          <a:xfrm>
            <a:off x="563365" y="379572"/>
            <a:ext cx="605258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Florence Nightingale</a:t>
            </a:r>
            <a:r>
              <a:rPr lang="en-GB" sz="48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 </a:t>
            </a:r>
          </a:p>
          <a:p>
            <a:endParaRPr lang="en-GB" sz="2800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Born in 1820, she was a disruptor of both medicine and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Statistician, campaigner, nurse, and inventor, she is best known as the founder of modern nursing: the lady with the lamp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After working on the frontline during the Crimean war, she decided to communicate the miserable conditions she witnessed, creating pioneering using data visualisations to make her case</a:t>
            </a:r>
          </a:p>
          <a:p>
            <a:endParaRPr lang="en-US" sz="2000" dirty="0"/>
          </a:p>
        </p:txBody>
      </p:sp>
      <p:pic>
        <p:nvPicPr>
          <p:cNvPr id="6" name="Picture 5" descr="A picture containing text, person, person, black&#10;&#10;Description automatically generated">
            <a:extLst>
              <a:ext uri="{FF2B5EF4-FFF2-40B4-BE49-F238E27FC236}">
                <a16:creationId xmlns:a16="http://schemas.microsoft.com/office/drawing/2014/main" id="{DB1B18D4-B768-2F4A-B511-9E903BB23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026" y="269692"/>
            <a:ext cx="3847609" cy="3425311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57E751A-4F84-4749-BECF-A567F4C48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025" y="3933644"/>
            <a:ext cx="3847609" cy="247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40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Office hours</a:t>
            </a:r>
            <a:r>
              <a:rPr lang="en-GB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81076"/>
            <a:ext cx="11445948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GB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Richard. 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Tuesday, 14.00-15.00 (</a:t>
            </a:r>
            <a:r>
              <a:rPr lang="en-GB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TBC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Denes. 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Thursday, TBC (</a:t>
            </a:r>
            <a:r>
              <a:rPr lang="en-GB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online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Finn.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 Friday, 13.30-14.30 (</a:t>
            </a:r>
            <a:r>
              <a:rPr lang="en-GB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online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Josh. Thursday, 10.00-11.00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 (</a:t>
            </a:r>
            <a:r>
              <a:rPr lang="en-GB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TBC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)</a:t>
            </a:r>
            <a:endParaRPr lang="en-GB" b="1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44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FEBAD-A788-2942-B192-64DF3AFEAFED}"/>
              </a:ext>
            </a:extLst>
          </p:cNvPr>
          <p:cNvSpPr/>
          <p:nvPr/>
        </p:nvSpPr>
        <p:spPr>
          <a:xfrm>
            <a:off x="375107" y="268941"/>
            <a:ext cx="495889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John Snow</a:t>
            </a:r>
            <a:r>
              <a:rPr lang="en-GB" sz="48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 </a:t>
            </a:r>
          </a:p>
          <a:p>
            <a:endParaRPr lang="en-GB" sz="2800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John Snow was an English physician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Studied 1854 cholera epidemic in London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Founding father of epidemiology, a branch of medicine that studies the contraction, spreading and control of disease.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Data pioneer, using carefully plotted maps to solve a problem that had defeated scientists of his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Story of the Broad Street pump</a:t>
            </a:r>
          </a:p>
          <a:p>
            <a:endParaRPr lang="en-US" sz="2000" dirty="0"/>
          </a:p>
        </p:txBody>
      </p:sp>
      <p:pic>
        <p:nvPicPr>
          <p:cNvPr id="7" name="Picture 6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D2C30B52-410C-704F-B61B-E0FE7C323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790" y="179294"/>
            <a:ext cx="2115671" cy="2115671"/>
          </a:xfrm>
          <a:prstGeom prst="rect">
            <a:avLst/>
          </a:prstGeom>
        </p:spPr>
      </p:pic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CB040D11-FACC-4F46-85F9-A23075544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324" y="2454481"/>
            <a:ext cx="4152931" cy="40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74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FEBAD-A788-2942-B192-64DF3AFEAFED}"/>
              </a:ext>
            </a:extLst>
          </p:cNvPr>
          <p:cNvSpPr/>
          <p:nvPr/>
        </p:nvSpPr>
        <p:spPr>
          <a:xfrm>
            <a:off x="563366" y="379572"/>
            <a:ext cx="5532634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Edward Tufte</a:t>
            </a:r>
            <a:r>
              <a:rPr lang="en-GB" sz="48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 </a:t>
            </a:r>
          </a:p>
          <a:p>
            <a:endParaRPr lang="en-GB" sz="2000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The American statistician and graphic design theorist.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The Visual Display of Quantitative Information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, April 1983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Primary message: designers didn’t have to sacrifice mathematical accuracy in the quest for elegance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“data-ink ratio”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 to measure the proportion of a given graphic which was simply illustration rather than a representation of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He questioned the “data density” of graphics. And for those graphics which his disliked most coined a new word: “</a:t>
            </a:r>
            <a:r>
              <a:rPr lang="en-GB" dirty="0" err="1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chartjunk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”.</a:t>
            </a:r>
          </a:p>
          <a:p>
            <a:endParaRPr lang="en-US" sz="2000" dirty="0"/>
          </a:p>
        </p:txBody>
      </p:sp>
      <p:pic>
        <p:nvPicPr>
          <p:cNvPr id="7" name="Picture 6" descr="A picture containing person, person, smiling, posing&#10;&#10;Description automatically generated">
            <a:extLst>
              <a:ext uri="{FF2B5EF4-FFF2-40B4-BE49-F238E27FC236}">
                <a16:creationId xmlns:a16="http://schemas.microsoft.com/office/drawing/2014/main" id="{BE6C3631-4C1B-F947-A03E-5992D4F3A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221" y="1210568"/>
            <a:ext cx="3384568" cy="43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59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2B5D2D-C4BC-704C-BEFF-2FCC42C6471A}"/>
              </a:ext>
            </a:extLst>
          </p:cNvPr>
          <p:cNvSpPr/>
          <p:nvPr/>
        </p:nvSpPr>
        <p:spPr>
          <a:xfrm>
            <a:off x="545435" y="424520"/>
            <a:ext cx="75452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Anatomy of a good chart</a:t>
            </a:r>
            <a:r>
              <a:rPr lang="en-GB" sz="48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endParaRPr lang="en-US" sz="4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6A5FFF-6C72-F041-A95A-D992640D6815}"/>
              </a:ext>
            </a:extLst>
          </p:cNvPr>
          <p:cNvGrpSpPr/>
          <p:nvPr/>
        </p:nvGrpSpPr>
        <p:grpSpPr>
          <a:xfrm>
            <a:off x="715766" y="478363"/>
            <a:ext cx="10791623" cy="6379637"/>
            <a:chOff x="786865" y="286798"/>
            <a:chExt cx="10791623" cy="637963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7FEBAD-A788-2942-B192-64DF3AFEAFED}"/>
                </a:ext>
              </a:extLst>
            </p:cNvPr>
            <p:cNvSpPr/>
            <p:nvPr/>
          </p:nvSpPr>
          <p:spPr>
            <a:xfrm>
              <a:off x="884168" y="1470033"/>
              <a:ext cx="170763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ircular Std Book Italic" panose="020B0604020101020102" pitchFamily="34" charset="0"/>
                  <a:cs typeface="Circular Std Book Italic" panose="020B0604020101020102" pitchFamily="34" charset="0"/>
                </a:rPr>
                <a:t>Y axis metric included in the title</a:t>
              </a:r>
              <a:endParaRPr lang="en-US" dirty="0"/>
            </a:p>
          </p:txBody>
        </p:sp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F72EB79E-D8EB-304D-BE47-E6C81F1B5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3688" y="1579901"/>
              <a:ext cx="3984924" cy="4193437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6E34FDC-EB45-3346-8B2F-28206007D7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3800" y="1701800"/>
              <a:ext cx="1849888" cy="172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440BB4F-39D3-294D-87F9-778ED9DF2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3800" y="3808911"/>
              <a:ext cx="1989588" cy="750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E6B8E4D-E624-1243-9006-575BD3511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1788" y="4864100"/>
              <a:ext cx="1656512" cy="829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D7813C9-DF98-E742-8007-B3A9AEDDED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1594" y="871861"/>
              <a:ext cx="1656512" cy="829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0176A03-F0AD-1043-888A-78B865B11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4441" y="1850251"/>
              <a:ext cx="2271290" cy="12202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E65C1FD-4A18-A047-A050-8A39D3D16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600" y="5526782"/>
              <a:ext cx="1633628" cy="478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EFA1903-A7DA-CF42-93E3-5EAF6F126B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5888" y="3142121"/>
              <a:ext cx="1896140" cy="105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C01A0A-E3A2-DB44-8650-144D7416EF87}"/>
                </a:ext>
              </a:extLst>
            </p:cNvPr>
            <p:cNvSpPr/>
            <p:nvPr/>
          </p:nvSpPr>
          <p:spPr>
            <a:xfrm>
              <a:off x="786865" y="2789469"/>
              <a:ext cx="170763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ircular Std Book Italic" panose="020B0604020101020102" pitchFamily="34" charset="0"/>
                </a:rPr>
                <a:t>Subtitle including extra detail (such as units)</a:t>
              </a: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2345595-EEF4-FF47-8175-EDDD654FEC40}"/>
                </a:ext>
              </a:extLst>
            </p:cNvPr>
            <p:cNvSpPr/>
            <p:nvPr/>
          </p:nvSpPr>
          <p:spPr>
            <a:xfrm>
              <a:off x="902387" y="4332493"/>
              <a:ext cx="170763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ircular Std Book Italic" panose="020B0604020101020102" pitchFamily="34" charset="0"/>
                  <a:cs typeface="Circular Std Book Italic" panose="020B0604020101020102" pitchFamily="34" charset="0"/>
                </a:rPr>
                <a:t>Y axis label not needed because of title</a:t>
              </a:r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D5E263-B8B1-9A46-BB21-63675AB9038A}"/>
                </a:ext>
              </a:extLst>
            </p:cNvPr>
            <p:cNvSpPr/>
            <p:nvPr/>
          </p:nvSpPr>
          <p:spPr>
            <a:xfrm>
              <a:off x="1167144" y="5743105"/>
              <a:ext cx="198958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ircular Std Book Italic" panose="020B0604020101020102" pitchFamily="34" charset="0"/>
                </a:rPr>
                <a:t>Quantitative data should start from zero by default</a:t>
              </a: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F18135-6C0F-2D40-9958-6D4A6DDF8388}"/>
                </a:ext>
              </a:extLst>
            </p:cNvPr>
            <p:cNvSpPr/>
            <p:nvPr/>
          </p:nvSpPr>
          <p:spPr>
            <a:xfrm>
              <a:off x="9836292" y="4517159"/>
              <a:ext cx="170763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ircular Std Book Italic" panose="020B0604020101020102" pitchFamily="34" charset="0"/>
                </a:rPr>
                <a:t>X axis label not needed because, in most cases, time is obvious</a:t>
              </a:r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0320C9F-76B0-A948-A748-FAFE06C977F5}"/>
                </a:ext>
              </a:extLst>
            </p:cNvPr>
            <p:cNvSpPr/>
            <p:nvPr/>
          </p:nvSpPr>
          <p:spPr>
            <a:xfrm>
              <a:off x="9870854" y="2460380"/>
              <a:ext cx="1707634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ircular Std Book Italic" panose="020B0604020101020102" pitchFamily="34" charset="0"/>
                </a:rPr>
                <a:t>Eye-catching colour. Make sure colours are consistent across your work</a:t>
              </a:r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DF0EE19-EEFD-6C42-8A12-4FDD87C267EB}"/>
                </a:ext>
              </a:extLst>
            </p:cNvPr>
            <p:cNvSpPr/>
            <p:nvPr/>
          </p:nvSpPr>
          <p:spPr>
            <a:xfrm>
              <a:off x="9470067" y="286798"/>
              <a:ext cx="1857357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ircular Std Book Italic" panose="020B0604020101020102" pitchFamily="34" charset="0"/>
                </a:rPr>
                <a:t>Size. The original version of this chart is 300px by 300px. This is perfect for mobile.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395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349" y="1295617"/>
            <a:ext cx="9144000" cy="2387600"/>
          </a:xfrm>
        </p:spPr>
        <p:txBody>
          <a:bodyPr/>
          <a:lstStyle/>
          <a:p>
            <a:pPr algn="l"/>
            <a:r>
              <a:rPr lang="en-GB" sz="72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A design classic</a:t>
            </a:r>
            <a:r>
              <a:rPr lang="en-GB" sz="72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93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subway system&#10;&#10;Description automatically generated">
            <a:extLst>
              <a:ext uri="{FF2B5EF4-FFF2-40B4-BE49-F238E27FC236}">
                <a16:creationId xmlns:a16="http://schemas.microsoft.com/office/drawing/2014/main" id="{4ED23FC6-1303-8042-D1AD-3461E0EF6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428" y="916940"/>
            <a:ext cx="6241143" cy="50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02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a subway system&#10;&#10;Description automatically generated">
            <a:extLst>
              <a:ext uri="{FF2B5EF4-FFF2-40B4-BE49-F238E27FC236}">
                <a16:creationId xmlns:a16="http://schemas.microsoft.com/office/drawing/2014/main" id="{DDDBD78B-6749-B796-31E2-D94958DE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33" y="1013782"/>
            <a:ext cx="6997734" cy="483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55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a subway system with London Underground in the background&#10;&#10;Description automatically generated">
            <a:extLst>
              <a:ext uri="{FF2B5EF4-FFF2-40B4-BE49-F238E27FC236}">
                <a16:creationId xmlns:a16="http://schemas.microsoft.com/office/drawing/2014/main" id="{C1427506-76B7-3F14-D45D-72C03CA45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782" y="965112"/>
            <a:ext cx="7382435" cy="49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72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6F7C523-319E-1892-8B1B-706FC752F640}"/>
              </a:ext>
            </a:extLst>
          </p:cNvPr>
          <p:cNvSpPr/>
          <p:nvPr/>
        </p:nvSpPr>
        <p:spPr>
          <a:xfrm>
            <a:off x="2114550" y="388883"/>
            <a:ext cx="7962900" cy="6080234"/>
          </a:xfrm>
          <a:prstGeom prst="roundRect">
            <a:avLst>
              <a:gd name="adj" fmla="val 65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olorful lines on a black background&#10;&#10;Description automatically generated">
            <a:extLst>
              <a:ext uri="{FF2B5EF4-FFF2-40B4-BE49-F238E27FC236}">
                <a16:creationId xmlns:a16="http://schemas.microsoft.com/office/drawing/2014/main" id="{06F500A2-E129-B438-810F-F2626CCF7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804577"/>
            <a:ext cx="8991600" cy="524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02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00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314" y="64119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GB" sz="72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Practical 3</a:t>
            </a:r>
            <a:r>
              <a:rPr lang="en-GB" sz="72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D2376C-9321-4D52-A375-DC0FD8294B9C}"/>
              </a:ext>
            </a:extLst>
          </p:cNvPr>
          <p:cNvSpPr txBox="1"/>
          <p:nvPr/>
        </p:nvSpPr>
        <p:spPr>
          <a:xfrm>
            <a:off x="691352" y="2915828"/>
            <a:ext cx="6940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From data to a chart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62FD2-80FF-4961-48CF-66A0D02A916B}"/>
              </a:ext>
            </a:extLst>
          </p:cNvPr>
          <p:cNvSpPr txBox="1"/>
          <p:nvPr/>
        </p:nvSpPr>
        <p:spPr>
          <a:xfrm>
            <a:off x="674404" y="3562159"/>
            <a:ext cx="69403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18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Finding the dataset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Transforming the series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Uploading the data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Adapting a Vega-lite example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Presenting your chart</a:t>
            </a:r>
            <a:r>
              <a:rPr lang="en-GB" sz="18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 </a:t>
            </a:r>
          </a:p>
          <a:p>
            <a:endParaRPr lang="en-GB" sz="1800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493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Week 3</a:t>
            </a:r>
            <a:r>
              <a:rPr lang="en-GB" sz="5400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2389076"/>
            <a:ext cx="11445948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Charts</a:t>
            </a:r>
            <a:r>
              <a:rPr lang="en-GB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 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The good the bad and the ugly. 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What makes a great chart? 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And what to avoid.</a:t>
            </a:r>
            <a:endParaRPr lang="en-GB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Two ways to make a live chart. 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APIs vs GitHub data. </a:t>
            </a:r>
            <a:r>
              <a:rPr lang="en-GB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Practical 3</a:t>
            </a:r>
            <a:r>
              <a:rPr lang="en-GB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 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Making a chart from scratch.</a:t>
            </a:r>
            <a:endParaRPr lang="en-GB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5472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FC8F5F-3E87-6207-77D7-D06FBD7B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DDF6E1B-9652-29CA-F576-2E5747B49E44}"/>
              </a:ext>
            </a:extLst>
          </p:cNvPr>
          <p:cNvSpPr/>
          <p:nvPr/>
        </p:nvSpPr>
        <p:spPr>
          <a:xfrm>
            <a:off x="563366" y="379572"/>
            <a:ext cx="87584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Finding data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.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ED26E-C9AD-9CEB-E8B4-98D329C3B769}"/>
              </a:ext>
            </a:extLst>
          </p:cNvPr>
          <p:cNvSpPr txBox="1"/>
          <p:nvPr/>
        </p:nvSpPr>
        <p:spPr>
          <a:xfrm>
            <a:off x="8153400" y="1981200"/>
            <a:ext cx="332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8EFB8B-42DF-6CA4-A728-5F46A9167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54" y="1378006"/>
            <a:ext cx="5269157" cy="4968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2C7C1C-268F-1E25-BE36-799A04229BB2}"/>
              </a:ext>
            </a:extLst>
          </p:cNvPr>
          <p:cNvSpPr txBox="1"/>
          <p:nvPr/>
        </p:nvSpPr>
        <p:spPr>
          <a:xfrm>
            <a:off x="5580927" y="3213496"/>
            <a:ext cx="6233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Let’s chart UK productivity. </a:t>
            </a:r>
          </a:p>
          <a:p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This data is available from the ONS.</a:t>
            </a:r>
          </a:p>
        </p:txBody>
      </p:sp>
    </p:spTree>
    <p:extLst>
      <p:ext uri="{BB962C8B-B14F-4D97-AF65-F5344CB8AC3E}">
        <p14:creationId xmlns:p14="http://schemas.microsoft.com/office/powerpoint/2010/main" val="12505708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FC8F5F-3E87-6207-77D7-D06FBD7B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DDF6E1B-9652-29CA-F576-2E5747B49E44}"/>
              </a:ext>
            </a:extLst>
          </p:cNvPr>
          <p:cNvSpPr/>
          <p:nvPr/>
        </p:nvSpPr>
        <p:spPr>
          <a:xfrm>
            <a:off x="563366" y="379572"/>
            <a:ext cx="87584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Finding data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.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ED26E-C9AD-9CEB-E8B4-98D329C3B769}"/>
              </a:ext>
            </a:extLst>
          </p:cNvPr>
          <p:cNvSpPr txBox="1"/>
          <p:nvPr/>
        </p:nvSpPr>
        <p:spPr>
          <a:xfrm>
            <a:off x="8153400" y="1981200"/>
            <a:ext cx="332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B3E0E-9481-163A-3C36-2413646A085F}"/>
              </a:ext>
            </a:extLst>
          </p:cNvPr>
          <p:cNvSpPr txBox="1"/>
          <p:nvPr/>
        </p:nvSpPr>
        <p:spPr>
          <a:xfrm>
            <a:off x="2487890" y="3259723"/>
            <a:ext cx="317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need to download the CSV.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A19B0-C1E6-7B90-1A90-637A9B657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115" y="1378005"/>
            <a:ext cx="5269158" cy="496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73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FC8F5F-3E87-6207-77D7-D06FBD7B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DDF6E1B-9652-29CA-F576-2E5747B49E44}"/>
              </a:ext>
            </a:extLst>
          </p:cNvPr>
          <p:cNvSpPr/>
          <p:nvPr/>
        </p:nvSpPr>
        <p:spPr>
          <a:xfrm>
            <a:off x="563366" y="379572"/>
            <a:ext cx="87584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Transforming data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.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ED26E-C9AD-9CEB-E8B4-98D329C3B769}"/>
              </a:ext>
            </a:extLst>
          </p:cNvPr>
          <p:cNvSpPr txBox="1"/>
          <p:nvPr/>
        </p:nvSpPr>
        <p:spPr>
          <a:xfrm>
            <a:off x="8153400" y="1981200"/>
            <a:ext cx="332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AE1FF0-581C-D633-3C05-8D8D1B9176BC}"/>
              </a:ext>
            </a:extLst>
          </p:cNvPr>
          <p:cNvGrpSpPr/>
          <p:nvPr/>
        </p:nvGrpSpPr>
        <p:grpSpPr>
          <a:xfrm>
            <a:off x="1084072" y="1603994"/>
            <a:ext cx="10023855" cy="4656070"/>
            <a:chOff x="449806" y="1360693"/>
            <a:chExt cx="10270508" cy="47399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237FDC-907E-0D5F-2214-71F5BA665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806" y="1360694"/>
              <a:ext cx="3112500" cy="473995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7B030E-158F-22AB-B227-C6EDE37B3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5688" y="1360693"/>
              <a:ext cx="3112500" cy="47399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DAE466-CF86-40F2-7237-EE6C33988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9566" y="1360693"/>
              <a:ext cx="4490748" cy="473995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538605-A1A4-5F2A-6EA9-C579FB4B1F0F}"/>
              </a:ext>
            </a:extLst>
          </p:cNvPr>
          <p:cNvSpPr txBox="1"/>
          <p:nvPr/>
        </p:nvSpPr>
        <p:spPr>
          <a:xfrm>
            <a:off x="1266415" y="1362685"/>
            <a:ext cx="317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Standardising column names.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2FA2CA-9C94-40CD-B441-78F7F2A13ED8}"/>
              </a:ext>
            </a:extLst>
          </p:cNvPr>
          <p:cNvSpPr txBox="1"/>
          <p:nvPr/>
        </p:nvSpPr>
        <p:spPr>
          <a:xfrm>
            <a:off x="7518719" y="1418498"/>
            <a:ext cx="317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And saving our output.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5CF03-1855-C215-33FD-47C14DB9C30B}"/>
              </a:ext>
            </a:extLst>
          </p:cNvPr>
          <p:cNvSpPr txBox="1"/>
          <p:nvPr/>
        </p:nvSpPr>
        <p:spPr>
          <a:xfrm>
            <a:off x="1349931" y="6104991"/>
            <a:ext cx="9445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Is there a better way of doing this?</a:t>
            </a:r>
          </a:p>
        </p:txBody>
      </p:sp>
    </p:spTree>
    <p:extLst>
      <p:ext uri="{BB962C8B-B14F-4D97-AF65-F5344CB8AC3E}">
        <p14:creationId xmlns:p14="http://schemas.microsoft.com/office/powerpoint/2010/main" val="5315342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FC8F5F-3E87-6207-77D7-D06FBD7B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DDF6E1B-9652-29CA-F576-2E5747B49E44}"/>
              </a:ext>
            </a:extLst>
          </p:cNvPr>
          <p:cNvSpPr/>
          <p:nvPr/>
        </p:nvSpPr>
        <p:spPr>
          <a:xfrm>
            <a:off x="563366" y="379572"/>
            <a:ext cx="87584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Transforming data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.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ED26E-C9AD-9CEB-E8B4-98D329C3B769}"/>
              </a:ext>
            </a:extLst>
          </p:cNvPr>
          <p:cNvSpPr txBox="1"/>
          <p:nvPr/>
        </p:nvSpPr>
        <p:spPr>
          <a:xfrm>
            <a:off x="8153400" y="1981200"/>
            <a:ext cx="332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AE1FF0-581C-D633-3C05-8D8D1B9176BC}"/>
              </a:ext>
            </a:extLst>
          </p:cNvPr>
          <p:cNvGrpSpPr/>
          <p:nvPr/>
        </p:nvGrpSpPr>
        <p:grpSpPr>
          <a:xfrm>
            <a:off x="1084072" y="1603994"/>
            <a:ext cx="10023855" cy="4656070"/>
            <a:chOff x="449806" y="1360693"/>
            <a:chExt cx="10270508" cy="47399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237FDC-907E-0D5F-2214-71F5BA665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806" y="1360694"/>
              <a:ext cx="3112500" cy="473995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7B030E-158F-22AB-B227-C6EDE37B3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5688" y="1360693"/>
              <a:ext cx="3112500" cy="47399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DAE466-CF86-40F2-7237-EE6C33988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9566" y="1360693"/>
              <a:ext cx="4490748" cy="473995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538605-A1A4-5F2A-6EA9-C579FB4B1F0F}"/>
              </a:ext>
            </a:extLst>
          </p:cNvPr>
          <p:cNvSpPr txBox="1"/>
          <p:nvPr/>
        </p:nvSpPr>
        <p:spPr>
          <a:xfrm>
            <a:off x="1266415" y="1362685"/>
            <a:ext cx="317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Standardising column names.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2FA2CA-9C94-40CD-B441-78F7F2A13ED8}"/>
              </a:ext>
            </a:extLst>
          </p:cNvPr>
          <p:cNvSpPr txBox="1"/>
          <p:nvPr/>
        </p:nvSpPr>
        <p:spPr>
          <a:xfrm>
            <a:off x="7518719" y="1418498"/>
            <a:ext cx="317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And saving our output.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5CF03-1855-C215-33FD-47C14DB9C30B}"/>
              </a:ext>
            </a:extLst>
          </p:cNvPr>
          <p:cNvSpPr txBox="1"/>
          <p:nvPr/>
        </p:nvSpPr>
        <p:spPr>
          <a:xfrm>
            <a:off x="1349931" y="6104991"/>
            <a:ext cx="9445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Is there a better way of doing this?</a:t>
            </a:r>
          </a:p>
        </p:txBody>
      </p:sp>
    </p:spTree>
    <p:extLst>
      <p:ext uri="{BB962C8B-B14F-4D97-AF65-F5344CB8AC3E}">
        <p14:creationId xmlns:p14="http://schemas.microsoft.com/office/powerpoint/2010/main" val="1792466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FC8F5F-3E87-6207-77D7-D06FBD7B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DDF6E1B-9652-29CA-F576-2E5747B49E44}"/>
              </a:ext>
            </a:extLst>
          </p:cNvPr>
          <p:cNvSpPr/>
          <p:nvPr/>
        </p:nvSpPr>
        <p:spPr>
          <a:xfrm>
            <a:off x="563366" y="379572"/>
            <a:ext cx="87584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Uploading data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.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ED26E-C9AD-9CEB-E8B4-98D329C3B769}"/>
              </a:ext>
            </a:extLst>
          </p:cNvPr>
          <p:cNvSpPr txBox="1"/>
          <p:nvPr/>
        </p:nvSpPr>
        <p:spPr>
          <a:xfrm>
            <a:off x="8153400" y="1981200"/>
            <a:ext cx="332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96F3FB-9281-BE75-F563-6B5194C91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30" y="1473542"/>
            <a:ext cx="4709308" cy="4579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030281-3A11-A64F-947C-38E890907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843" y="1473540"/>
            <a:ext cx="4709309" cy="4579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B0A9B3-CA89-0A25-2F32-112A24567168}"/>
              </a:ext>
            </a:extLst>
          </p:cNvPr>
          <p:cNvSpPr txBox="1"/>
          <p:nvPr/>
        </p:nvSpPr>
        <p:spPr>
          <a:xfrm>
            <a:off x="1581466" y="1304263"/>
            <a:ext cx="3175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Uploading the cleaned data.</a:t>
            </a:r>
          </a:p>
        </p:txBody>
      </p:sp>
    </p:spTree>
    <p:extLst>
      <p:ext uri="{BB962C8B-B14F-4D97-AF65-F5344CB8AC3E}">
        <p14:creationId xmlns:p14="http://schemas.microsoft.com/office/powerpoint/2010/main" val="29360809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FC8F5F-3E87-6207-77D7-D06FBD7B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DDF6E1B-9652-29CA-F576-2E5747B49E44}"/>
              </a:ext>
            </a:extLst>
          </p:cNvPr>
          <p:cNvSpPr/>
          <p:nvPr/>
        </p:nvSpPr>
        <p:spPr>
          <a:xfrm>
            <a:off x="563366" y="379572"/>
            <a:ext cx="87584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Uploading data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.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ED26E-C9AD-9CEB-E8B4-98D329C3B769}"/>
              </a:ext>
            </a:extLst>
          </p:cNvPr>
          <p:cNvSpPr txBox="1"/>
          <p:nvPr/>
        </p:nvSpPr>
        <p:spPr>
          <a:xfrm>
            <a:off x="8153400" y="1981200"/>
            <a:ext cx="332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F2029F-0166-7D24-6660-5524D9B1E20C}"/>
              </a:ext>
            </a:extLst>
          </p:cNvPr>
          <p:cNvGrpSpPr/>
          <p:nvPr/>
        </p:nvGrpSpPr>
        <p:grpSpPr>
          <a:xfrm>
            <a:off x="1252578" y="1524468"/>
            <a:ext cx="4993783" cy="4855861"/>
            <a:chOff x="362540" y="1210569"/>
            <a:chExt cx="5418327" cy="52686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FB272C6-106C-8B45-6A7B-53012BA78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540" y="1210569"/>
              <a:ext cx="5418327" cy="5268679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A886B68-3292-AB1C-0239-242026F8833F}"/>
                </a:ext>
              </a:extLst>
            </p:cNvPr>
            <p:cNvSpPr/>
            <p:nvPr/>
          </p:nvSpPr>
          <p:spPr>
            <a:xfrm>
              <a:off x="4476750" y="3292474"/>
              <a:ext cx="212726" cy="165101"/>
            </a:xfrm>
            <a:prstGeom prst="roundRect">
              <a:avLst/>
            </a:prstGeom>
            <a:noFill/>
            <a:ln>
              <a:solidFill>
                <a:srgbClr val="F4C24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B38D9D5-A68A-6BE5-9705-D8103C858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319" y="1524468"/>
            <a:ext cx="4993784" cy="48558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1664DD-ED05-2931-A7C2-946C3BC5178C}"/>
              </a:ext>
            </a:extLst>
          </p:cNvPr>
          <p:cNvSpPr txBox="1"/>
          <p:nvPr/>
        </p:nvSpPr>
        <p:spPr>
          <a:xfrm>
            <a:off x="1421766" y="1338384"/>
            <a:ext cx="3720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need the ‘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Raw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’ URL for our data.</a:t>
            </a:r>
          </a:p>
        </p:txBody>
      </p:sp>
    </p:spTree>
    <p:extLst>
      <p:ext uri="{BB962C8B-B14F-4D97-AF65-F5344CB8AC3E}">
        <p14:creationId xmlns:p14="http://schemas.microsoft.com/office/powerpoint/2010/main" val="4037822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FC8F5F-3E87-6207-77D7-D06FBD7B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DDF6E1B-9652-29CA-F576-2E5747B49E44}"/>
              </a:ext>
            </a:extLst>
          </p:cNvPr>
          <p:cNvSpPr/>
          <p:nvPr/>
        </p:nvSpPr>
        <p:spPr>
          <a:xfrm>
            <a:off x="563366" y="379572"/>
            <a:ext cx="87584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Adapting a Vega-lite Example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.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ED26E-C9AD-9CEB-E8B4-98D329C3B769}"/>
              </a:ext>
            </a:extLst>
          </p:cNvPr>
          <p:cNvSpPr txBox="1"/>
          <p:nvPr/>
        </p:nvSpPr>
        <p:spPr>
          <a:xfrm>
            <a:off x="8153400" y="1981200"/>
            <a:ext cx="332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3D8374-1D83-4269-D65D-5F77BD109E78}"/>
              </a:ext>
            </a:extLst>
          </p:cNvPr>
          <p:cNvGrpSpPr/>
          <p:nvPr/>
        </p:nvGrpSpPr>
        <p:grpSpPr>
          <a:xfrm>
            <a:off x="1361434" y="1579058"/>
            <a:ext cx="9650720" cy="4692088"/>
            <a:chOff x="467506" y="1210569"/>
            <a:chExt cx="10119528" cy="49200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572576-95D0-88BE-AA1A-F7E0F5E0B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06" y="1210569"/>
              <a:ext cx="5059764" cy="4920018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3022709-796E-4254-0F68-1C56E3021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7270" y="1210569"/>
              <a:ext cx="5059764" cy="492001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5EDA42-62BE-18D8-C2A5-E2E4196C4500}"/>
              </a:ext>
            </a:extLst>
          </p:cNvPr>
          <p:cNvSpPr txBox="1"/>
          <p:nvPr/>
        </p:nvSpPr>
        <p:spPr>
          <a:xfrm>
            <a:off x="1476357" y="1358856"/>
            <a:ext cx="3720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can start with an example chart.</a:t>
            </a:r>
          </a:p>
        </p:txBody>
      </p:sp>
    </p:spTree>
    <p:extLst>
      <p:ext uri="{BB962C8B-B14F-4D97-AF65-F5344CB8AC3E}">
        <p14:creationId xmlns:p14="http://schemas.microsoft.com/office/powerpoint/2010/main" val="27917629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FC8F5F-3E87-6207-77D7-D06FBD7B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DDF6E1B-9652-29CA-F576-2E5747B49E44}"/>
              </a:ext>
            </a:extLst>
          </p:cNvPr>
          <p:cNvSpPr/>
          <p:nvPr/>
        </p:nvSpPr>
        <p:spPr>
          <a:xfrm>
            <a:off x="563366" y="379572"/>
            <a:ext cx="87584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Adapting a Vega-lite Example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.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ED26E-C9AD-9CEB-E8B4-98D329C3B769}"/>
              </a:ext>
            </a:extLst>
          </p:cNvPr>
          <p:cNvSpPr txBox="1"/>
          <p:nvPr/>
        </p:nvSpPr>
        <p:spPr>
          <a:xfrm>
            <a:off x="8153400" y="1981200"/>
            <a:ext cx="332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69AFA0-0DD7-FFA2-5E1C-47C3A513D324}"/>
              </a:ext>
            </a:extLst>
          </p:cNvPr>
          <p:cNvSpPr txBox="1"/>
          <p:nvPr/>
        </p:nvSpPr>
        <p:spPr>
          <a:xfrm>
            <a:off x="5543389" y="2890391"/>
            <a:ext cx="54362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We adapt it to our needs by changing fields.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Changing column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Adding our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Raw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 data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Removing extraneous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6B9CA-DB2A-D663-1774-CA1E51E19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33" y="1210568"/>
            <a:ext cx="5267473" cy="512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71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FC8F5F-3E87-6207-77D7-D06FBD7B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DDF6E1B-9652-29CA-F576-2E5747B49E44}"/>
              </a:ext>
            </a:extLst>
          </p:cNvPr>
          <p:cNvSpPr/>
          <p:nvPr/>
        </p:nvSpPr>
        <p:spPr>
          <a:xfrm>
            <a:off x="563366" y="379572"/>
            <a:ext cx="87584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Adapting a Vega-lite Example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.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ED26E-C9AD-9CEB-E8B4-98D329C3B769}"/>
              </a:ext>
            </a:extLst>
          </p:cNvPr>
          <p:cNvSpPr txBox="1"/>
          <p:nvPr/>
        </p:nvSpPr>
        <p:spPr>
          <a:xfrm>
            <a:off x="8153400" y="1981200"/>
            <a:ext cx="332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2B88BE-1792-6158-C9B3-6227DC9EE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97" y="1210569"/>
            <a:ext cx="6858098" cy="5121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930F39-0A75-34FC-F372-C676947F50EE}"/>
              </a:ext>
            </a:extLst>
          </p:cNvPr>
          <p:cNvSpPr txBox="1"/>
          <p:nvPr/>
        </p:nvSpPr>
        <p:spPr>
          <a:xfrm>
            <a:off x="7160649" y="2890391"/>
            <a:ext cx="5436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The chart could do with work. </a:t>
            </a:r>
          </a:p>
          <a:p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Let’s customise the axes and add a title.</a:t>
            </a:r>
          </a:p>
        </p:txBody>
      </p:sp>
    </p:spTree>
    <p:extLst>
      <p:ext uri="{BB962C8B-B14F-4D97-AF65-F5344CB8AC3E}">
        <p14:creationId xmlns:p14="http://schemas.microsoft.com/office/powerpoint/2010/main" val="4076896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FC8F5F-3E87-6207-77D7-D06FBD7B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DDF6E1B-9652-29CA-F576-2E5747B49E44}"/>
              </a:ext>
            </a:extLst>
          </p:cNvPr>
          <p:cNvSpPr/>
          <p:nvPr/>
        </p:nvSpPr>
        <p:spPr>
          <a:xfrm>
            <a:off x="563366" y="379572"/>
            <a:ext cx="87584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Uploading the chart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.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0"/>
                <a:ea typeface="+mn-ea"/>
                <a:cs typeface="Circular Std Book Italic" panose="020B0604020101020102" pitchFamily="34" charset="0"/>
              </a:rPr>
              <a:t>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ED26E-C9AD-9CEB-E8B4-98D329C3B769}"/>
              </a:ext>
            </a:extLst>
          </p:cNvPr>
          <p:cNvSpPr txBox="1"/>
          <p:nvPr/>
        </p:nvSpPr>
        <p:spPr>
          <a:xfrm>
            <a:off x="8153400" y="1981200"/>
            <a:ext cx="332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30F39-0A75-34FC-F372-C676947F50EE}"/>
              </a:ext>
            </a:extLst>
          </p:cNvPr>
          <p:cNvSpPr txBox="1"/>
          <p:nvPr/>
        </p:nvSpPr>
        <p:spPr>
          <a:xfrm>
            <a:off x="6674266" y="3213496"/>
            <a:ext cx="543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Finally, we can add the finished chart to the repo.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41E2F-4E2D-E84C-4D58-CD4B54EAD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37" y="1400037"/>
            <a:ext cx="6367626" cy="475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60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349" y="1295617"/>
            <a:ext cx="9144000" cy="23876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Bad, Ugly … and Good</a:t>
            </a:r>
            <a:r>
              <a:rPr lang="en-GB" sz="72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94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FC8F5F-3E87-6207-77D7-D06FBD7B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dots and lines&#10;&#10;Description automatically generated">
            <a:extLst>
              <a:ext uri="{FF2B5EF4-FFF2-40B4-BE49-F238E27FC236}">
                <a16:creationId xmlns:a16="http://schemas.microsoft.com/office/drawing/2014/main" id="{63BE1633-965C-4FD9-8463-3CFD875D4D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59" t="2759"/>
          <a:stretch/>
        </p:blipFill>
        <p:spPr>
          <a:xfrm>
            <a:off x="7696200" y="592821"/>
            <a:ext cx="4127871" cy="3182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634117-A48D-FF36-DF83-8AA6C3C913C7}"/>
              </a:ext>
            </a:extLst>
          </p:cNvPr>
          <p:cNvSpPr txBox="1"/>
          <p:nvPr/>
        </p:nvSpPr>
        <p:spPr>
          <a:xfrm>
            <a:off x="367930" y="732572"/>
            <a:ext cx="5921346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18"/>
            <a:r>
              <a:rPr lang="en-GB" sz="3850" b="1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Festival of Economics</a:t>
            </a:r>
            <a:r>
              <a:rPr lang="en-GB" sz="3850" b="1" dirty="0">
                <a:solidFill>
                  <a:srgbClr val="36B7B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.</a:t>
            </a:r>
          </a:p>
          <a:p>
            <a:pPr defTabSz="800018"/>
            <a:r>
              <a:rPr lang="en-GB" sz="3500" dirty="0">
                <a:solidFill>
                  <a:srgbClr val="36B7B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1-3 October 2024</a:t>
            </a:r>
          </a:p>
          <a:p>
            <a:pPr defTabSz="800018"/>
            <a:br>
              <a:rPr lang="en-GB" sz="21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100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Book talks, panels &amp; live podcast recordings – your chance to ask experts from around the world the key economic questions of our time!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C881C9-7E57-9116-342E-5AFF503EC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30" y="4131932"/>
            <a:ext cx="1795822" cy="1920423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9DFCE7-F482-912F-1FF0-4538011D00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12" y="5699812"/>
            <a:ext cx="1218884" cy="352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445FBF-CF86-4108-B3BE-532A218BFE1C}"/>
              </a:ext>
            </a:extLst>
          </p:cNvPr>
          <p:cNvSpPr txBox="1"/>
          <p:nvPr/>
        </p:nvSpPr>
        <p:spPr>
          <a:xfrm>
            <a:off x="6625387" y="3881372"/>
            <a:ext cx="5277079" cy="211211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 defTabSz="800018"/>
            <a:r>
              <a:rPr lang="en-GB" sz="1750" dirty="0">
                <a:solidFill>
                  <a:srgbClr val="122B3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With the election of a new government after 14 years, the theme of the Festival is </a:t>
            </a:r>
            <a:r>
              <a:rPr lang="en-GB" sz="1750" b="1" dirty="0">
                <a:solidFill>
                  <a:srgbClr val="122B3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looking back, to look forward:</a:t>
            </a:r>
            <a:endParaRPr lang="en-GB" sz="1750" dirty="0">
              <a:solidFill>
                <a:srgbClr val="122B39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pPr algn="ctr" defTabSz="800018"/>
            <a:r>
              <a:rPr lang="en-GB" sz="1575" dirty="0">
                <a:solidFill>
                  <a:srgbClr val="122B3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Legacies of Empire, Inequalities, The Tyranny of Nostalgia, Sustainable Futures, Labour’s first 100 days, Building a fair society, Britain’s place in the world , Social mobility, The kids aren’t alright, UK productivity, Tim Harford podcast</a:t>
            </a:r>
          </a:p>
          <a:p>
            <a:pPr algn="ctr" defTabSz="800018"/>
            <a:r>
              <a:rPr lang="en-GB" sz="1575" dirty="0">
                <a:solidFill>
                  <a:srgbClr val="122B3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… and more! </a:t>
            </a:r>
            <a:endParaRPr lang="en-GB" sz="1575" dirty="0">
              <a:solidFill>
                <a:prstClr val="white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8B919F-000F-3BA9-4940-B48794F5A7C6}"/>
              </a:ext>
            </a:extLst>
          </p:cNvPr>
          <p:cNvSpPr txBox="1"/>
          <p:nvPr/>
        </p:nvSpPr>
        <p:spPr>
          <a:xfrm>
            <a:off x="3857597" y="4590293"/>
            <a:ext cx="2601888" cy="1735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18"/>
            <a:r>
              <a:rPr lang="en-GB" sz="1225" b="1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FREE TICKETS for:</a:t>
            </a:r>
          </a:p>
          <a:p>
            <a:pPr defTabSz="800018"/>
            <a:endParaRPr lang="en-GB" sz="875" b="1" dirty="0">
              <a:solidFill>
                <a:prstClr val="white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pPr defTabSz="800018"/>
            <a:r>
              <a:rPr lang="en-GB" sz="1225" b="1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- Legacies of Empire</a:t>
            </a:r>
            <a:r>
              <a:rPr lang="en-GB" sz="1225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(Tues 1 October, 7pm) </a:t>
            </a:r>
          </a:p>
          <a:p>
            <a:pPr defTabSz="800018"/>
            <a:r>
              <a:rPr lang="en-GB" sz="1225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- </a:t>
            </a:r>
            <a:r>
              <a:rPr lang="en-GB" sz="1225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I</a:t>
            </a:r>
            <a:r>
              <a:rPr lang="en-GB" sz="1225" b="1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nequalities</a:t>
            </a:r>
            <a:r>
              <a:rPr lang="en-GB" sz="1225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(Thursday 3 </a:t>
            </a:r>
            <a:r>
              <a:rPr lang="en-GB" sz="1225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Oct, 7pm) </a:t>
            </a:r>
          </a:p>
          <a:p>
            <a:pPr defTabSz="800018"/>
            <a:endParaRPr lang="en-GB" sz="875" dirty="0">
              <a:solidFill>
                <a:prstClr val="white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pPr defTabSz="800018"/>
            <a:r>
              <a:rPr lang="en-GB" sz="1225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in the Wills Memorial Building and are free to </a:t>
            </a:r>
            <a:r>
              <a:rPr lang="en-GB" sz="1225" dirty="0" err="1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UoB</a:t>
            </a:r>
            <a:r>
              <a:rPr lang="en-GB" sz="1225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students</a:t>
            </a:r>
          </a:p>
          <a:p>
            <a:pPr defTabSz="800018"/>
            <a:endParaRPr lang="en-GB" sz="1575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3E7C94-416B-C524-1F71-9E8CEF32FE78}"/>
              </a:ext>
            </a:extLst>
          </p:cNvPr>
          <p:cNvSpPr txBox="1"/>
          <p:nvPr/>
        </p:nvSpPr>
        <p:spPr>
          <a:xfrm>
            <a:off x="367930" y="3648918"/>
            <a:ext cx="4500503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18"/>
            <a:r>
              <a:rPr lang="en-GB" sz="1750" b="1" dirty="0">
                <a:solidFill>
                  <a:srgbClr val="36B7B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Scan for tickets and the programme</a:t>
            </a:r>
            <a:r>
              <a:rPr lang="en-GB" sz="1750" b="1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.</a:t>
            </a:r>
            <a:endParaRPr lang="en-GB" sz="1750" b="1" dirty="0">
              <a:solidFill>
                <a:prstClr val="black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380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61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F004A-4E02-774A-8379-E86DA073B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726" y="1616363"/>
            <a:ext cx="5189218" cy="476759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5" y="404664"/>
            <a:ext cx="9144000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When charts go wrong</a:t>
            </a:r>
            <a:r>
              <a:rPr lang="en-GB" sz="48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4904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5" y="404664"/>
            <a:ext cx="9144000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When charts go wrong</a:t>
            </a:r>
            <a:r>
              <a:rPr lang="en-GB" sz="48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</a:p>
        </p:txBody>
      </p:sp>
      <p:pic>
        <p:nvPicPr>
          <p:cNvPr id="2" name="Picture 2" descr="bad infographics">
            <a:extLst>
              <a:ext uri="{FF2B5EF4-FFF2-40B4-BE49-F238E27FC236}">
                <a16:creationId xmlns:a16="http://schemas.microsoft.com/office/drawing/2014/main" id="{1B1523E4-974F-C908-62CD-DE5931FDA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800" y="1903353"/>
            <a:ext cx="6062399" cy="375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4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/var/folders/rf/wfpwdw3d5bz2b5tp_8rc2dhm0000gn/T/com.microsoft.Powerpoint/WebArchiveCopyPasteTempFiles/p14412">
            <a:extLst>
              <a:ext uri="{FF2B5EF4-FFF2-40B4-BE49-F238E27FC236}">
                <a16:creationId xmlns:a16="http://schemas.microsoft.com/office/drawing/2014/main" id="{6EFE7719-531B-3342-9409-D72AF770C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665" y="260648"/>
            <a:ext cx="4586671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992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2958</TotalTime>
  <Words>1350</Words>
  <Application>Microsoft Macintosh PowerPoint</Application>
  <PresentationFormat>Widescreen</PresentationFormat>
  <Paragraphs>202</Paragraphs>
  <Slides>61</Slides>
  <Notes>33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Aptos</vt:lpstr>
      <vt:lpstr>Arial</vt:lpstr>
      <vt:lpstr>Calibri</vt:lpstr>
      <vt:lpstr>Calibri Light</vt:lpstr>
      <vt:lpstr>Circular Std Book</vt:lpstr>
      <vt:lpstr>Circular Std Book Italic</vt:lpstr>
      <vt:lpstr>Futura Medium</vt:lpstr>
      <vt:lpstr>Inter</vt:lpstr>
      <vt:lpstr>Office Theme</vt:lpstr>
      <vt:lpstr>1_Office Theme</vt:lpstr>
      <vt:lpstr>PowerPoint Presentation</vt:lpstr>
      <vt:lpstr>PowerPoint Presentation</vt:lpstr>
      <vt:lpstr>Data Science.  Week 3. University of Bristol Autumn 2024 </vt:lpstr>
      <vt:lpstr>Office hours.</vt:lpstr>
      <vt:lpstr>Week 3.</vt:lpstr>
      <vt:lpstr>Bad, Ugly … and Good.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examples.</vt:lpstr>
      <vt:lpstr>PowerPoint Presentation</vt:lpstr>
      <vt:lpstr>PowerPoint Presentation</vt:lpstr>
      <vt:lpstr>The same data: Different stories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Chartjunk: a gallery.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Dataviz heroes.</vt:lpstr>
      <vt:lpstr>PowerPoint Presentation</vt:lpstr>
      <vt:lpstr>Politics and trade.</vt:lpstr>
      <vt:lpstr>Real wages.</vt:lpstr>
      <vt:lpstr>PowerPoint Presentation</vt:lpstr>
      <vt:lpstr>PowerPoint Presentation</vt:lpstr>
      <vt:lpstr>PowerPoint Presentation</vt:lpstr>
      <vt:lpstr>PowerPoint Presentation</vt:lpstr>
      <vt:lpstr>A design classic.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 3.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Mcevoy,FL</cp:lastModifiedBy>
  <cp:revision>65</cp:revision>
  <dcterms:created xsi:type="dcterms:W3CDTF">2021-07-20T09:12:48Z</dcterms:created>
  <dcterms:modified xsi:type="dcterms:W3CDTF">2024-09-27T16:11:57Z</dcterms:modified>
</cp:coreProperties>
</file>